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37"/>
  </p:notes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93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90" autoAdjust="0"/>
    <p:restoredTop sz="92701" autoAdjust="0"/>
  </p:normalViewPr>
  <p:slideViewPr>
    <p:cSldViewPr>
      <p:cViewPr varScale="1">
        <p:scale>
          <a:sx n="67" d="100"/>
          <a:sy n="67" d="100"/>
        </p:scale>
        <p:origin x="62" y="3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874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setTitle</a:t>
            </a:r>
            <a:r>
              <a:rPr lang="en-US" altLang="ko-KR" dirty="0"/>
              <a:t> = </a:t>
            </a:r>
            <a:r>
              <a:rPr lang="ko-KR" altLang="en-US" dirty="0"/>
              <a:t>창의 제목 설정하기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setSize</a:t>
            </a:r>
            <a:r>
              <a:rPr lang="en-US" altLang="ko-KR" dirty="0"/>
              <a:t> = </a:t>
            </a:r>
            <a:r>
              <a:rPr lang="ko-KR" altLang="en-US" dirty="0"/>
              <a:t>창의 사이즈를 지정하기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setVisible</a:t>
            </a:r>
            <a:r>
              <a:rPr lang="en-US" altLang="ko-KR" dirty="0"/>
              <a:t>()</a:t>
            </a:r>
            <a:r>
              <a:rPr lang="ko-KR" altLang="en-US" dirty="0"/>
              <a:t>은 화면에 출력해라 </a:t>
            </a:r>
            <a:r>
              <a:rPr lang="en-US" altLang="ko-KR" dirty="0"/>
              <a:t>true</a:t>
            </a:r>
            <a:r>
              <a:rPr lang="ko-KR" altLang="en-US" dirty="0"/>
              <a:t>아니면 화면에 안보임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서브클래스 생성자를 돌리면 슈퍼클래스 생성자함수가 가동됨</a:t>
            </a:r>
            <a:r>
              <a:rPr lang="en-US" altLang="ko-KR" dirty="0"/>
              <a:t>.</a:t>
            </a:r>
          </a:p>
          <a:p>
            <a:pPr defTabSz="180000"/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 </a:t>
            </a:r>
            <a:r>
              <a:rPr lang="ko-KR" altLang="en-US" sz="1200" dirty="0"/>
              <a:t>창의 </a:t>
            </a:r>
            <a:r>
              <a:rPr lang="en-US" altLang="ko-KR" sz="1200" dirty="0"/>
              <a:t>x</a:t>
            </a:r>
            <a:r>
              <a:rPr lang="ko-KR" altLang="en-US" sz="1200" dirty="0"/>
              <a:t>버튼을 </a:t>
            </a:r>
            <a:r>
              <a:rPr lang="ko-KR" altLang="en-US" sz="1200" dirty="0" err="1"/>
              <a:t>눌르면</a:t>
            </a:r>
            <a:r>
              <a:rPr lang="ko-KR" altLang="en-US" sz="1200" dirty="0"/>
              <a:t> 프레임은 사라지지만 프로그램은 살아있음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이함수는</a:t>
            </a:r>
            <a:r>
              <a:rPr lang="en-US" altLang="ko-KR" sz="1200" dirty="0"/>
              <a:t>x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눌르면</a:t>
            </a:r>
            <a:r>
              <a:rPr lang="ko-KR" altLang="en-US" sz="1200" dirty="0"/>
              <a:t> 응용프로그램을 죽고 창도 </a:t>
            </a:r>
            <a:r>
              <a:rPr lang="ko-KR" altLang="en-US" sz="1200" dirty="0" err="1"/>
              <a:t>닫게함</a:t>
            </a:r>
            <a:r>
              <a:rPr lang="en-US" altLang="ko-KR" sz="1200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63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창만드는</a:t>
            </a:r>
            <a:r>
              <a:rPr lang="ko-KR" altLang="en-US" dirty="0"/>
              <a:t> 작업은 생성자함수에서 사용하기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나중에 버튼에 대한 이벤트 생성하기위해서는 객체생성하고 접근하기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020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실행단위 </a:t>
            </a:r>
            <a:r>
              <a:rPr lang="en-US" altLang="ko-KR" dirty="0"/>
              <a:t>= </a:t>
            </a:r>
            <a:r>
              <a:rPr lang="ko-KR" altLang="en-US" dirty="0" err="1"/>
              <a:t>쓰래드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351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Flow</a:t>
            </a:r>
            <a:r>
              <a:rPr lang="ko-KR" altLang="en-US" dirty="0"/>
              <a:t>는 </a:t>
            </a:r>
            <a:r>
              <a:rPr lang="en-US" altLang="ko-KR" dirty="0"/>
              <a:t>1</a:t>
            </a:r>
            <a:r>
              <a:rPr lang="ko-KR" altLang="en-US" dirty="0" err="1"/>
              <a:t>번쨰</a:t>
            </a:r>
            <a:r>
              <a:rPr lang="ko-KR" altLang="en-US" dirty="0"/>
              <a:t> 줄의 중간에 첫번째 원소 삽입</a:t>
            </a:r>
            <a:r>
              <a:rPr lang="en-US" altLang="ko-KR" dirty="0"/>
              <a:t>. </a:t>
            </a:r>
            <a:r>
              <a:rPr lang="ko-KR" altLang="en-US" dirty="0"/>
              <a:t>만약 </a:t>
            </a:r>
            <a:r>
              <a:rPr lang="ko-KR" altLang="en-US" dirty="0" err="1"/>
              <a:t>다차면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번째 줄로 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Border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방향으로 나눠서 방향을 지정해서 채우기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Grid</a:t>
            </a:r>
            <a:r>
              <a:rPr lang="ko-KR" altLang="en-US" dirty="0"/>
              <a:t>는 격자방식임</a:t>
            </a:r>
            <a:r>
              <a:rPr lang="en-US" altLang="ko-KR" dirty="0"/>
              <a:t>.ex)</a:t>
            </a:r>
            <a:r>
              <a:rPr lang="ko-KR" altLang="en-US" dirty="0"/>
              <a:t>계산기 숫자</a:t>
            </a:r>
            <a:r>
              <a:rPr lang="en-US" altLang="ko-KR" dirty="0"/>
              <a:t>, </a:t>
            </a:r>
            <a:r>
              <a:rPr lang="ko-KR" altLang="en-US" dirty="0"/>
              <a:t>전화번호 </a:t>
            </a:r>
            <a:r>
              <a:rPr lang="ko-KR" altLang="en-US" dirty="0" err="1"/>
              <a:t>전화판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Setlayout</a:t>
            </a:r>
            <a:r>
              <a:rPr lang="ko-KR" altLang="en-US" dirty="0"/>
              <a:t>을 써서 방식 지정하기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341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GridLayout</a:t>
            </a:r>
            <a:r>
              <a:rPr lang="en-US" altLang="ko-KR" dirty="0"/>
              <a:t>(4,2)(</a:t>
            </a:r>
            <a:r>
              <a:rPr lang="ko-KR" altLang="en-US" dirty="0"/>
              <a:t>행</a:t>
            </a:r>
            <a:r>
              <a:rPr lang="en-US" altLang="ko-KR" dirty="0"/>
              <a:t>,</a:t>
            </a:r>
            <a:r>
              <a:rPr lang="ko-KR" altLang="en-US" dirty="0"/>
              <a:t>열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257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배치관리자가 </a:t>
            </a:r>
            <a:r>
              <a:rPr lang="ko-KR" altLang="en-US" dirty="0" err="1"/>
              <a:t>없을시</a:t>
            </a:r>
            <a:r>
              <a:rPr lang="ko-KR" altLang="en-US" dirty="0"/>
              <a:t> 직접 </a:t>
            </a:r>
            <a:r>
              <a:rPr lang="ko-KR" altLang="en-US" dirty="0" err="1"/>
              <a:t>크기랑</a:t>
            </a:r>
            <a:r>
              <a:rPr lang="ko-KR" altLang="en-US" dirty="0"/>
              <a:t> 위치를 지정해서 줘야함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218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Awt</a:t>
            </a:r>
            <a:r>
              <a:rPr lang="ko-KR" altLang="en-US" dirty="0"/>
              <a:t>는 운영체제에 부담을 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Swing</a:t>
            </a:r>
            <a:r>
              <a:rPr lang="ko-KR" altLang="en-US" dirty="0"/>
              <a:t>은 운영체제에 기반하지 않음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838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850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Jframe</a:t>
            </a:r>
            <a:r>
              <a:rPr lang="ko-KR" altLang="en-US" dirty="0"/>
              <a:t> </a:t>
            </a:r>
            <a:r>
              <a:rPr lang="ko-KR" altLang="en-US" dirty="0" err="1"/>
              <a:t>창띄우기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41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생성자함수를 통해 생성하고 </a:t>
            </a:r>
            <a:r>
              <a:rPr lang="en-US" altLang="ko-KR" dirty="0"/>
              <a:t>add</a:t>
            </a:r>
            <a:r>
              <a:rPr lang="ko-KR" altLang="en-US" dirty="0" err="1"/>
              <a:t>하면됨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068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548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Jcomponent</a:t>
            </a:r>
            <a:r>
              <a:rPr lang="ko-KR" altLang="en-US" dirty="0"/>
              <a:t>추상클래스 상속관계에서 </a:t>
            </a:r>
            <a:r>
              <a:rPr lang="ko-KR" altLang="en-US" dirty="0" err="1"/>
              <a:t>슈퍼클래스역활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Jframe</a:t>
            </a:r>
            <a:r>
              <a:rPr lang="ko-KR" altLang="en-US" dirty="0"/>
              <a:t>은 </a:t>
            </a:r>
            <a:r>
              <a:rPr lang="en-US" altLang="ko-KR" dirty="0"/>
              <a:t>2</a:t>
            </a:r>
            <a:r>
              <a:rPr lang="ko-KR" altLang="en-US" dirty="0"/>
              <a:t>가지의 컴포넌트임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일반적인 컴포넌트</a:t>
            </a:r>
            <a:endParaRPr lang="en-US" altLang="ko-KR" dirty="0"/>
          </a:p>
          <a:p>
            <a:pPr marL="228600" indent="-228600">
              <a:buAutoNum type="arabicPeriod"/>
            </a:pPr>
            <a:r>
              <a:rPr lang="ko-KR" altLang="en-US" dirty="0"/>
              <a:t>컨테이너 컴포넌트</a:t>
            </a:r>
            <a:r>
              <a:rPr lang="en-US" altLang="ko-KR" dirty="0"/>
              <a:t>(</a:t>
            </a:r>
            <a:r>
              <a:rPr lang="ko-KR" altLang="en-US" dirty="0"/>
              <a:t>또다른 컴포넌트를 집어넣을 수 있음</a:t>
            </a:r>
            <a:r>
              <a:rPr lang="en-US" altLang="ko-KR" dirty="0"/>
              <a:t>).</a:t>
            </a:r>
          </a:p>
          <a:p>
            <a:pPr marL="0" indent="0">
              <a:buNone/>
            </a:pPr>
            <a:r>
              <a:rPr lang="ko-KR" altLang="en-US" dirty="0"/>
              <a:t>컴포넌트는 혼자 있을 수 없음</a:t>
            </a:r>
            <a:r>
              <a:rPr lang="en-US" altLang="ko-KR" dirty="0"/>
              <a:t>. </a:t>
            </a:r>
            <a:r>
              <a:rPr lang="ko-KR" altLang="en-US" dirty="0"/>
              <a:t>반드시 컨테이너 안에 </a:t>
            </a:r>
            <a:r>
              <a:rPr lang="ko-KR" altLang="en-US" dirty="0" err="1"/>
              <a:t>들어가있어야함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483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Jcomponent</a:t>
            </a:r>
            <a:r>
              <a:rPr lang="ko-KR" altLang="en-US" dirty="0"/>
              <a:t>로 부터 상속받는 </a:t>
            </a:r>
            <a:r>
              <a:rPr lang="en-US" altLang="ko-KR" dirty="0"/>
              <a:t>component, </a:t>
            </a:r>
            <a:r>
              <a:rPr lang="ko-KR" altLang="en-US" dirty="0"/>
              <a:t>컨테이너 </a:t>
            </a:r>
            <a:r>
              <a:rPr lang="en-US" altLang="ko-KR" dirty="0"/>
              <a:t>component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4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Jpanel</a:t>
            </a:r>
            <a:r>
              <a:rPr lang="ko-KR" altLang="en-US" dirty="0"/>
              <a:t>은 다른 컨테이너 안에 들어가 있어야함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05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1592"/>
            <a:ext cx="9144000" cy="685640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emf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80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Swing </a:t>
            </a:r>
            <a:r>
              <a:rPr lang="ko-KR" altLang="en-US"/>
              <a:t>클래스의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 이름이 </a:t>
            </a:r>
            <a:r>
              <a:rPr lang="en-US" altLang="ko-KR" dirty="0"/>
              <a:t>J </a:t>
            </a:r>
            <a:r>
              <a:rPr lang="ko-KR" altLang="en-US" dirty="0"/>
              <a:t>자로 시작</a:t>
            </a:r>
            <a:endParaRPr lang="en-US" altLang="ko-KR" dirty="0"/>
          </a:p>
          <a:p>
            <a:r>
              <a:rPr lang="ko-KR" altLang="en-US" dirty="0"/>
              <a:t>화려하고 다양한 컴포넌트로 쉽게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r>
              <a:rPr lang="ko-KR" altLang="en-US" dirty="0"/>
              <a:t>스윙 컴포넌트는 </a:t>
            </a:r>
            <a:r>
              <a:rPr lang="en-US" altLang="ko-KR" dirty="0"/>
              <a:t>2 </a:t>
            </a:r>
            <a:r>
              <a:rPr lang="ko-KR" altLang="en-US" dirty="0"/>
              <a:t>가지 유형</a:t>
            </a:r>
            <a:endParaRPr lang="en-US" altLang="ko-KR" dirty="0"/>
          </a:p>
          <a:p>
            <a:pPr lvl="1"/>
            <a:r>
              <a:rPr lang="en-US" altLang="ko-KR" dirty="0" err="1"/>
              <a:t>JComponent</a:t>
            </a:r>
            <a:r>
              <a:rPr lang="ko-KR" altLang="en-US" dirty="0"/>
              <a:t>는 상속받는 클래스</a:t>
            </a:r>
            <a:endParaRPr lang="en-US" altLang="ko-KR" dirty="0"/>
          </a:p>
          <a:p>
            <a:pPr lvl="2"/>
            <a:r>
              <a:rPr lang="ko-KR" altLang="en-US" dirty="0"/>
              <a:t>대부분의 스윙 컴포넌트</a:t>
            </a:r>
            <a:endParaRPr lang="en-US" altLang="ko-KR" dirty="0"/>
          </a:p>
          <a:p>
            <a:pPr lvl="1"/>
            <a:r>
              <a:rPr lang="en-US" altLang="ko-KR" dirty="0"/>
              <a:t>AWT</a:t>
            </a:r>
            <a:r>
              <a:rPr lang="ko-KR" altLang="en-US" dirty="0"/>
              <a:t>의 </a:t>
            </a:r>
            <a:r>
              <a:rPr lang="en-US" altLang="ko-KR" dirty="0"/>
              <a:t>Container</a:t>
            </a:r>
            <a:r>
              <a:rPr lang="ko-KR" altLang="en-US" dirty="0"/>
              <a:t>를 상속받는 몇 개의  클래스</a:t>
            </a:r>
            <a:endParaRPr lang="en-US" altLang="ko-KR" dirty="0"/>
          </a:p>
          <a:p>
            <a:pPr lvl="2"/>
            <a:r>
              <a:rPr lang="en-US" altLang="ko-KR" dirty="0" err="1"/>
              <a:t>JApplet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en-US" altLang="ko-KR" dirty="0" err="1"/>
              <a:t>JComponent</a:t>
            </a:r>
            <a:endParaRPr lang="en-US" altLang="ko-KR" dirty="0"/>
          </a:p>
          <a:p>
            <a:pPr lvl="1"/>
            <a:r>
              <a:rPr lang="ko-KR" altLang="en-US" dirty="0"/>
              <a:t>스윙 컴포넌트의 공통적인 속성을</a:t>
            </a:r>
            <a:r>
              <a:rPr lang="en-US" altLang="ko-KR" dirty="0"/>
              <a:t> </a:t>
            </a:r>
            <a:r>
              <a:rPr lang="ko-KR" altLang="en-US" dirty="0"/>
              <a:t>구현한 추상 클래스 </a:t>
            </a:r>
            <a:endParaRPr lang="en-US" altLang="ko-KR" dirty="0"/>
          </a:p>
          <a:p>
            <a:pPr lvl="2"/>
            <a:r>
              <a:rPr lang="en-US" altLang="ko-KR" strike="sngStrike" dirty="0"/>
              <a:t>new </a:t>
            </a:r>
            <a:r>
              <a:rPr lang="en-US" altLang="ko-KR" strike="sngStrike" dirty="0" err="1"/>
              <a:t>JComponent</a:t>
            </a:r>
            <a:r>
              <a:rPr lang="en-US" altLang="ko-KR" strike="sngStrike" dirty="0"/>
              <a:t>()</a:t>
            </a:r>
            <a:r>
              <a:rPr lang="en-US" altLang="ko-KR" dirty="0"/>
              <a:t> 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생성할 수 없음</a:t>
            </a:r>
            <a:endParaRPr lang="en-US" altLang="ko-KR" dirty="0"/>
          </a:p>
          <a:p>
            <a:pPr lvl="1"/>
            <a:r>
              <a:rPr lang="en-US" altLang="ko-KR" dirty="0"/>
              <a:t>AWT</a:t>
            </a:r>
            <a:r>
              <a:rPr lang="ko-KR" altLang="en-US" dirty="0"/>
              <a:t>의 </a:t>
            </a:r>
            <a:r>
              <a:rPr lang="en-US" altLang="ko-KR" dirty="0"/>
              <a:t>Component</a:t>
            </a:r>
            <a:r>
              <a:rPr lang="ko-KR" altLang="en-US" dirty="0"/>
              <a:t>를 상속받음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14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컨테이너와 컴포넌트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컨테이너</a:t>
            </a:r>
            <a:endParaRPr lang="en-US" altLang="ko-KR" dirty="0"/>
          </a:p>
          <a:p>
            <a:pPr lvl="1"/>
            <a:r>
              <a:rPr lang="ko-KR" altLang="en-US" dirty="0"/>
              <a:t>다른 </a:t>
            </a:r>
            <a:r>
              <a:rPr lang="en-US" altLang="ko-KR" dirty="0"/>
              <a:t>GUI </a:t>
            </a:r>
            <a:r>
              <a:rPr lang="ko-KR" altLang="en-US" dirty="0"/>
              <a:t>컴포넌트를 포함할 수 있는 컴포넌트</a:t>
            </a:r>
            <a:endParaRPr lang="en-US" altLang="ko-KR" dirty="0"/>
          </a:p>
          <a:p>
            <a:pPr lvl="1"/>
            <a:r>
              <a:rPr lang="en-US" altLang="ko-KR" dirty="0" err="1"/>
              <a:t>java.awt.Container</a:t>
            </a:r>
            <a:r>
              <a:rPr lang="ko-KR" altLang="en-US" dirty="0"/>
              <a:t> 상속</a:t>
            </a:r>
            <a:endParaRPr lang="en-US" altLang="ko-KR" dirty="0"/>
          </a:p>
          <a:p>
            <a:pPr lvl="1"/>
            <a:r>
              <a:rPr lang="ko-KR" altLang="en-US" dirty="0"/>
              <a:t>다른 컨테이너에 포함될 수 있음</a:t>
            </a:r>
            <a:endParaRPr lang="en-US" altLang="ko-KR" dirty="0"/>
          </a:p>
          <a:p>
            <a:pPr lvl="1"/>
            <a:r>
              <a:rPr lang="ko-KR" altLang="en-US" dirty="0"/>
              <a:t>종류들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컨테이너 </a:t>
            </a:r>
            <a:r>
              <a:rPr lang="en-US" altLang="ko-KR" dirty="0"/>
              <a:t>: Panel, Frame, Applet, Dialog, Window</a:t>
            </a:r>
          </a:p>
          <a:p>
            <a:pPr lvl="2"/>
            <a:r>
              <a:rPr lang="en-US" altLang="ko-KR" dirty="0"/>
              <a:t>Swing </a:t>
            </a:r>
            <a:r>
              <a:rPr lang="ko-KR" altLang="en-US" dirty="0"/>
              <a:t>컨테이너 </a:t>
            </a:r>
            <a:r>
              <a:rPr lang="en-US" altLang="ko-KR" dirty="0"/>
              <a:t>: </a:t>
            </a:r>
            <a:r>
              <a:rPr lang="en-US" altLang="ko-KR" dirty="0" err="1"/>
              <a:t>JPanel</a:t>
            </a:r>
            <a:r>
              <a:rPr lang="en-US" altLang="ko-KR" dirty="0"/>
              <a:t> </a:t>
            </a:r>
            <a:r>
              <a:rPr lang="en-US" altLang="ko-KR" dirty="0" err="1"/>
              <a:t>JFrame</a:t>
            </a:r>
            <a:r>
              <a:rPr lang="en-US" altLang="ko-KR" dirty="0"/>
              <a:t>, </a:t>
            </a:r>
            <a:r>
              <a:rPr lang="en-US" altLang="ko-KR" dirty="0" err="1"/>
              <a:t>JApplet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JWindow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최상위 컨테이너</a:t>
            </a:r>
            <a:endParaRPr lang="en-US" altLang="ko-KR" dirty="0"/>
          </a:p>
          <a:p>
            <a:pPr lvl="1"/>
            <a:r>
              <a:rPr lang="ko-KR" altLang="en-US" dirty="0"/>
              <a:t>다른 컨테이너에 속하지 않고 독립적으로 </a:t>
            </a:r>
            <a:r>
              <a:rPr lang="ko-KR" altLang="en-US" dirty="0" err="1"/>
              <a:t>출력가능한</a:t>
            </a:r>
            <a:r>
              <a:rPr lang="ko-KR" altLang="en-US" dirty="0"/>
              <a:t> 컨테이너</a:t>
            </a:r>
            <a:endParaRPr lang="en-US" altLang="ko-KR" dirty="0"/>
          </a:p>
          <a:p>
            <a:pPr lvl="2"/>
            <a:r>
              <a:rPr lang="en-US" altLang="ko-KR" dirty="0" err="1"/>
              <a:t>JFrame</a:t>
            </a:r>
            <a:r>
              <a:rPr lang="en-US" altLang="ko-KR" dirty="0"/>
              <a:t>, </a:t>
            </a:r>
            <a:r>
              <a:rPr lang="en-US" altLang="ko-KR" dirty="0" err="1"/>
              <a:t>JDialog</a:t>
            </a:r>
            <a:r>
              <a:rPr lang="en-US" altLang="ko-KR" dirty="0"/>
              <a:t>, </a:t>
            </a:r>
            <a:r>
              <a:rPr lang="en-US" altLang="ko-KR" dirty="0" err="1"/>
              <a:t>JApplet</a:t>
            </a:r>
            <a:endParaRPr lang="en-US" altLang="ko-KR" dirty="0"/>
          </a:p>
          <a:p>
            <a:pPr lvl="1"/>
            <a:r>
              <a:rPr lang="ko-KR" altLang="en-US" dirty="0"/>
              <a:t>모든 컴포넌트는 컨테이너에 포함되어야 화면에 출력 가능</a:t>
            </a:r>
          </a:p>
          <a:p>
            <a:endParaRPr lang="en-US" altLang="ko-KR" dirty="0"/>
          </a:p>
          <a:p>
            <a:r>
              <a:rPr lang="ko-KR" altLang="en-US" dirty="0"/>
              <a:t>컴포넌트</a:t>
            </a:r>
            <a:endParaRPr lang="en-US" altLang="ko-KR" dirty="0"/>
          </a:p>
          <a:p>
            <a:pPr lvl="1"/>
            <a:r>
              <a:rPr lang="ko-KR" altLang="en-US" dirty="0"/>
              <a:t>컨테이너에 포함되어야 화면에 출력될 수 있는 순수 컴포넌트</a:t>
            </a:r>
            <a:endParaRPr lang="en-US" altLang="ko-KR" dirty="0"/>
          </a:p>
          <a:p>
            <a:pPr lvl="1"/>
            <a:r>
              <a:rPr lang="ko-KR" altLang="en-US" dirty="0"/>
              <a:t>모든 컴포넌트는 </a:t>
            </a:r>
            <a:r>
              <a:rPr lang="en-US" altLang="ko-KR" dirty="0" err="1"/>
              <a:t>java.awt.Component</a:t>
            </a:r>
            <a:r>
              <a:rPr lang="ko-KR" altLang="en-US" dirty="0"/>
              <a:t>를 상속받음</a:t>
            </a:r>
            <a:endParaRPr lang="en-US" altLang="ko-KR" dirty="0"/>
          </a:p>
          <a:p>
            <a:pPr lvl="1"/>
            <a:r>
              <a:rPr lang="ko-KR" altLang="en-US" dirty="0"/>
              <a:t>모든 스윙 컴포넌트는 </a:t>
            </a:r>
            <a:r>
              <a:rPr lang="en-US" altLang="ko-KR" dirty="0" err="1"/>
              <a:t>javax.swing.JComponent</a:t>
            </a:r>
            <a:r>
              <a:rPr lang="ko-KR" altLang="en-US" dirty="0"/>
              <a:t>를 상속받음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10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컨테이너와 컴포넌트의 포함관계</a:t>
            </a: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5" y="1484784"/>
            <a:ext cx="7970731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60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스윙 </a:t>
            </a:r>
            <a:r>
              <a:rPr lang="en-US" altLang="ko-KR"/>
              <a:t>GUI </a:t>
            </a:r>
            <a:r>
              <a:rPr lang="ko-KR" altLang="en-US"/>
              <a:t>프로그램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스윙</a:t>
            </a:r>
            <a:r>
              <a:rPr lang="en-US" altLang="ko-KR" dirty="0"/>
              <a:t> </a:t>
            </a:r>
            <a:r>
              <a:rPr lang="ko-KR" altLang="en-US" dirty="0"/>
              <a:t>프레임 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main() </a:t>
            </a:r>
            <a:r>
              <a:rPr lang="ko-KR" altLang="en-US" dirty="0" err="1"/>
              <a:t>메소드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프레임에 스윙 컴포넌트 붙이기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스윙 패키지 사용을 위한 </a:t>
            </a:r>
            <a:r>
              <a:rPr lang="en-US" altLang="ko-KR" dirty="0"/>
              <a:t>import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</a:t>
            </a:r>
            <a:r>
              <a:rPr lang="en-US" altLang="ko-KR" dirty="0"/>
              <a:t>.*; // </a:t>
            </a:r>
            <a:r>
              <a:rPr lang="ko-KR" altLang="en-US" dirty="0"/>
              <a:t>그래픽 처리를 위한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java.awt.event</a:t>
            </a:r>
            <a:r>
              <a:rPr lang="en-US" altLang="ko-KR" dirty="0"/>
              <a:t>.*; // AWT </a:t>
            </a:r>
            <a:r>
              <a:rPr lang="ko-KR" altLang="en-US" dirty="0"/>
              <a:t>이벤트 사용을 위한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</a:t>
            </a:r>
            <a:r>
              <a:rPr lang="en-US" altLang="ko-KR" dirty="0"/>
              <a:t>.*; // </a:t>
            </a:r>
            <a:r>
              <a:rPr lang="ko-KR" altLang="en-US" dirty="0"/>
              <a:t>스윙 컴포넌트 클래스들의 경로명</a:t>
            </a:r>
          </a:p>
          <a:p>
            <a:pPr lvl="1"/>
            <a:r>
              <a:rPr lang="en-US" altLang="ko-KR" dirty="0"/>
              <a:t>import </a:t>
            </a:r>
            <a:r>
              <a:rPr lang="en-US" altLang="ko-KR" dirty="0" err="1"/>
              <a:t>javax.swing.event</a:t>
            </a:r>
            <a:r>
              <a:rPr lang="en-US" altLang="ko-KR" dirty="0"/>
              <a:t>.*; // </a:t>
            </a:r>
            <a:r>
              <a:rPr lang="ko-KR" altLang="en-US" dirty="0"/>
              <a:t>스윙 이벤트를 위한 경로명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596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스윙 프레임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398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모든 스윙 컴포넌트를 담는 최상위 </a:t>
            </a:r>
            <a:r>
              <a:rPr lang="en-US" altLang="ko-KR" dirty="0"/>
              <a:t>GUI </a:t>
            </a:r>
            <a:r>
              <a:rPr lang="ko-KR" altLang="en-US" dirty="0"/>
              <a:t>컨테이너</a:t>
            </a:r>
            <a:endParaRPr lang="en-US" altLang="ko-KR" dirty="0"/>
          </a:p>
          <a:p>
            <a:pPr lvl="1"/>
            <a:r>
              <a:rPr lang="en-US" altLang="ko-KR" dirty="0" err="1"/>
              <a:t>JFrame</a:t>
            </a:r>
            <a:r>
              <a:rPr lang="ko-KR" altLang="en-US" dirty="0"/>
              <a:t>을 상속받아 구현</a:t>
            </a:r>
            <a:endParaRPr lang="en-US" altLang="ko-KR" dirty="0"/>
          </a:p>
          <a:p>
            <a:pPr lvl="1"/>
            <a:r>
              <a:rPr lang="ko-KR" altLang="en-US" dirty="0"/>
              <a:t>컴포넌트가 화면에 보이려면 스윙 프레임에 부착되어야 함</a:t>
            </a:r>
            <a:endParaRPr lang="en-US" altLang="ko-KR" dirty="0"/>
          </a:p>
          <a:p>
            <a:pPr lvl="1"/>
            <a:r>
              <a:rPr lang="ko-KR" altLang="en-US" dirty="0"/>
              <a:t>프레임을 닫으면 프레임 내의 모든 컴포넌트가 보이지 않게 됨</a:t>
            </a:r>
            <a:endParaRPr lang="en-US" altLang="ko-KR" dirty="0"/>
          </a:p>
          <a:p>
            <a:r>
              <a:rPr lang="ko-KR" altLang="en-US" dirty="0"/>
              <a:t>스윙 프레임</a:t>
            </a:r>
            <a:r>
              <a:rPr lang="en-US" altLang="ko-KR" dirty="0"/>
              <a:t>(</a:t>
            </a:r>
            <a:r>
              <a:rPr lang="en-US" altLang="ko-KR" dirty="0" err="1"/>
              <a:t>JFrame</a:t>
            </a:r>
            <a:r>
              <a:rPr lang="en-US" altLang="ko-KR" dirty="0"/>
              <a:t>)</a:t>
            </a:r>
            <a:r>
              <a:rPr lang="ko-KR" altLang="en-US" dirty="0"/>
              <a:t> 기본 구성</a:t>
            </a:r>
            <a:endParaRPr lang="en-US" altLang="ko-KR" dirty="0"/>
          </a:p>
          <a:p>
            <a:pPr lvl="1"/>
            <a:r>
              <a:rPr lang="ko-KR" altLang="en-US" dirty="0"/>
              <a:t>프레임 </a:t>
            </a:r>
            <a:r>
              <a:rPr lang="en-US" altLang="ko-KR" dirty="0"/>
              <a:t>– </a:t>
            </a:r>
            <a:r>
              <a:rPr lang="ko-KR" altLang="en-US" dirty="0"/>
              <a:t>스윙 프로그램의 기본 틀</a:t>
            </a:r>
            <a:endParaRPr lang="en-US" altLang="ko-KR" dirty="0"/>
          </a:p>
          <a:p>
            <a:pPr lvl="1"/>
            <a:r>
              <a:rPr lang="ko-KR" altLang="en-US" dirty="0" err="1"/>
              <a:t>메뉴바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메뉴들이 부착되는 공간</a:t>
            </a:r>
            <a:endParaRPr lang="en-US" altLang="ko-KR" dirty="0"/>
          </a:p>
          <a:p>
            <a:pPr lvl="1"/>
            <a:r>
              <a:rPr lang="ko-KR" altLang="en-US" dirty="0" err="1"/>
              <a:t>컨텐트</a:t>
            </a:r>
            <a:r>
              <a:rPr lang="ko-KR" altLang="en-US" dirty="0"/>
              <a:t> 팬 </a:t>
            </a:r>
            <a:r>
              <a:rPr lang="en-US" altLang="ko-KR" dirty="0"/>
              <a:t>– GUI </a:t>
            </a:r>
            <a:r>
              <a:rPr lang="ko-KR" altLang="en-US" dirty="0"/>
              <a:t>컴포넌트들이 부착되는 공간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612648" y="3714752"/>
            <a:ext cx="7924853" cy="2928958"/>
            <a:chOff x="651095" y="3503288"/>
            <a:chExt cx="7924853" cy="292895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095" y="4158834"/>
              <a:ext cx="2863487" cy="193446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7" name="정육면체 6"/>
            <p:cNvSpPr/>
            <p:nvPr/>
          </p:nvSpPr>
          <p:spPr>
            <a:xfrm>
              <a:off x="5646990" y="3931916"/>
              <a:ext cx="2714644" cy="2000264"/>
            </a:xfrm>
            <a:prstGeom prst="cube">
              <a:avLst>
                <a:gd name="adj" fmla="val 4629"/>
              </a:avLst>
            </a:prstGeom>
            <a:solidFill>
              <a:schemeClr val="bg2">
                <a:lumMod val="2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Frame</a:t>
              </a:r>
            </a:p>
            <a:p>
              <a:pPr algn="ctr"/>
              <a:endParaRPr lang="en-US" altLang="ko-KR" sz="1400"/>
            </a:p>
            <a:p>
              <a:pPr algn="ctr"/>
              <a:endParaRPr lang="en-US" altLang="ko-KR" sz="1400"/>
            </a:p>
            <a:p>
              <a:pPr algn="ctr"/>
              <a:endParaRPr lang="en-US" altLang="ko-KR" sz="1400"/>
            </a:p>
            <a:p>
              <a:pPr algn="ctr"/>
              <a:endParaRPr lang="en-US" altLang="ko-KR" sz="1400"/>
            </a:p>
            <a:p>
              <a:pPr algn="ctr"/>
              <a:endParaRPr lang="en-US" altLang="ko-KR" sz="1400"/>
            </a:p>
            <a:p>
              <a:pPr algn="ctr"/>
              <a:endParaRPr lang="ko-KR" altLang="en-US" sz="1400"/>
            </a:p>
          </p:txBody>
        </p:sp>
        <p:sp>
          <p:nvSpPr>
            <p:cNvPr id="4" name="정육면체 3"/>
            <p:cNvSpPr/>
            <p:nvPr/>
          </p:nvSpPr>
          <p:spPr>
            <a:xfrm>
              <a:off x="5218362" y="4574858"/>
              <a:ext cx="2714644" cy="1714512"/>
            </a:xfrm>
            <a:prstGeom prst="cube">
              <a:avLst>
                <a:gd name="adj" fmla="val 6245"/>
              </a:avLst>
            </a:prstGeom>
            <a:solidFill>
              <a:schemeClr val="accent4">
                <a:lumMod val="75000"/>
              </a:scheme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Content Pane</a:t>
              </a:r>
              <a:endParaRPr lang="ko-KR" altLang="en-US" sz="1400"/>
            </a:p>
          </p:txBody>
        </p:sp>
        <p:sp>
          <p:nvSpPr>
            <p:cNvPr id="5" name="정육면체 4"/>
            <p:cNvSpPr/>
            <p:nvPr/>
          </p:nvSpPr>
          <p:spPr>
            <a:xfrm>
              <a:off x="5218362" y="4431982"/>
              <a:ext cx="2714644" cy="285752"/>
            </a:xfrm>
            <a:prstGeom prst="cube">
              <a:avLst>
                <a:gd name="adj" fmla="val 35549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/>
                <a:t>Menu Bar</a:t>
              </a:r>
              <a:endParaRPr lang="ko-KR" altLang="en-US" sz="1400"/>
            </a:p>
          </p:txBody>
        </p:sp>
        <p:cxnSp>
          <p:nvCxnSpPr>
            <p:cNvPr id="10" name="직선 화살표 연결선 9"/>
            <p:cNvCxnSpPr/>
            <p:nvPr/>
          </p:nvCxnSpPr>
          <p:spPr>
            <a:xfrm flipV="1">
              <a:off x="2360842" y="4074792"/>
              <a:ext cx="3286148" cy="21431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3218098" y="4503420"/>
              <a:ext cx="1928826" cy="142876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endCxn id="4" idx="2"/>
            </p:cNvCxnSpPr>
            <p:nvPr/>
          </p:nvCxnSpPr>
          <p:spPr>
            <a:xfrm>
              <a:off x="3360974" y="5074924"/>
              <a:ext cx="1857388" cy="410725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146660" y="3789040"/>
              <a:ext cx="21307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타이틀 바를 가진 </a:t>
              </a:r>
              <a:r>
                <a:rPr lang="en-US" altLang="ko-KR" sz="1400" dirty="0"/>
                <a:t>Frame</a:t>
              </a:r>
              <a:endParaRPr lang="ko-KR" alt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75354" y="457485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메뉴바</a:t>
              </a:r>
              <a:endParaRPr lang="ko-KR" alt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21739" y="5280286"/>
              <a:ext cx="168347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/>
                <a:t>컨텐트</a:t>
              </a:r>
              <a:r>
                <a:rPr lang="ko-KR" altLang="en-US" sz="1400" dirty="0"/>
                <a:t> 팬 </a:t>
              </a:r>
              <a:r>
                <a:rPr lang="en-US" altLang="ko-KR" sz="1400" dirty="0"/>
                <a:t>:</a:t>
              </a:r>
            </a:p>
            <a:p>
              <a:r>
                <a:rPr lang="ko-KR" altLang="en-US" sz="1400" dirty="0"/>
                <a:t>화면에 출력될</a:t>
              </a:r>
              <a:endParaRPr lang="en-US" altLang="ko-KR" sz="1400" dirty="0"/>
            </a:p>
            <a:p>
              <a:r>
                <a:rPr lang="ko-KR" altLang="en-US" sz="1400" dirty="0"/>
                <a:t>모든 컴포넌트들이</a:t>
              </a:r>
              <a:endParaRPr lang="en-US" altLang="ko-KR" sz="1400" dirty="0"/>
            </a:p>
            <a:p>
              <a:r>
                <a:rPr lang="ko-KR" altLang="en-US" sz="1400" dirty="0"/>
                <a:t>부착되는 공간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004048" y="3789040"/>
              <a:ext cx="3571900" cy="264320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789998" y="3503288"/>
              <a:ext cx="7505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/>
                <a:t>JFrame</a:t>
              </a:r>
              <a:endParaRPr lang="ko-KR" altLang="en-US" sz="1400"/>
            </a:p>
          </p:txBody>
        </p:sp>
      </p:grp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721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9-1 : 300x300 </a:t>
            </a:r>
            <a:r>
              <a:rPr lang="ko-KR" altLang="en-US" dirty="0"/>
              <a:t>크기의 스윙 프레임 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2648" y="1917974"/>
            <a:ext cx="4679432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import </a:t>
            </a:r>
            <a:r>
              <a:rPr lang="en-US" altLang="ko-KR" sz="1600" dirty="0" err="1">
                <a:latin typeface="+mn-ea"/>
              </a:rPr>
              <a:t>javax.swing</a:t>
            </a:r>
            <a:r>
              <a:rPr lang="en-US" altLang="ko-KR" sz="1600" dirty="0">
                <a:latin typeface="+mn-ea"/>
              </a:rPr>
              <a:t>.*;</a:t>
            </a:r>
          </a:p>
          <a:p>
            <a:pPr defTabSz="180000"/>
            <a:endParaRPr lang="en-US" altLang="ko-KR" sz="1600" dirty="0">
              <a:latin typeface="+mn-ea"/>
            </a:endParaRPr>
          </a:p>
          <a:p>
            <a:pPr defTabSz="180000"/>
            <a:r>
              <a:rPr lang="en-US" altLang="ko-KR" sz="1600" b="1" dirty="0">
                <a:latin typeface="+mn-ea"/>
              </a:rPr>
              <a:t>public class </a:t>
            </a:r>
            <a:r>
              <a:rPr lang="en-US" altLang="ko-KR" sz="1600" b="1" dirty="0" err="1">
                <a:latin typeface="+mn-ea"/>
              </a:rPr>
              <a:t>MyFrame</a:t>
            </a:r>
            <a:r>
              <a:rPr lang="en-US" altLang="ko-KR" sz="1600" b="1" dirty="0">
                <a:latin typeface="+mn-ea"/>
              </a:rPr>
              <a:t> extends </a:t>
            </a:r>
            <a:r>
              <a:rPr lang="en-US" altLang="ko-KR" sz="1600" b="1" dirty="0" err="1">
                <a:latin typeface="+mn-ea"/>
              </a:rPr>
              <a:t>JFrame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{</a:t>
            </a:r>
          </a:p>
          <a:p>
            <a:pPr defTabSz="180000"/>
            <a:r>
              <a:rPr lang="en-US" altLang="ko-KR" sz="1600" dirty="0">
                <a:latin typeface="+mn-ea"/>
              </a:rPr>
              <a:t>	public </a:t>
            </a:r>
            <a:r>
              <a:rPr lang="en-US" altLang="ko-KR" sz="1600" dirty="0" err="1">
                <a:latin typeface="+mn-ea"/>
              </a:rPr>
              <a:t>MyFrame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>
                <a:latin typeface="+mn-ea"/>
              </a:rPr>
              <a:t>		</a:t>
            </a:r>
            <a:r>
              <a:rPr lang="en-US" altLang="ko-KR" sz="1600" dirty="0" err="1">
                <a:latin typeface="+mn-ea"/>
              </a:rPr>
              <a:t>setTitle</a:t>
            </a:r>
            <a:r>
              <a:rPr lang="en-US" altLang="ko-KR" sz="1600" dirty="0">
                <a:latin typeface="+mn-ea"/>
              </a:rPr>
              <a:t>("300x300 </a:t>
            </a:r>
            <a:r>
              <a:rPr lang="ko-KR" altLang="en-US" sz="1600" dirty="0">
                <a:latin typeface="+mn-ea"/>
              </a:rPr>
              <a:t>스윙 프레임 만들기</a:t>
            </a:r>
            <a:r>
              <a:rPr lang="en-US" altLang="ko-KR" sz="1600" dirty="0">
                <a:latin typeface="+mn-ea"/>
              </a:rPr>
              <a:t>");</a:t>
            </a:r>
          </a:p>
          <a:p>
            <a:pPr defTabSz="180000"/>
            <a:r>
              <a:rPr lang="en-US" altLang="ko-KR" sz="1600" dirty="0">
                <a:latin typeface="+mn-ea"/>
              </a:rPr>
              <a:t>		</a:t>
            </a:r>
            <a:r>
              <a:rPr lang="en-US" altLang="ko-KR" sz="1600" b="1" dirty="0" err="1">
                <a:latin typeface="+mn-ea"/>
              </a:rPr>
              <a:t>setSize</a:t>
            </a:r>
            <a:r>
              <a:rPr lang="en-US" altLang="ko-KR" sz="1600" b="1" dirty="0">
                <a:latin typeface="+mn-ea"/>
              </a:rPr>
              <a:t>(300,300); </a:t>
            </a:r>
            <a:r>
              <a:rPr lang="en-US" altLang="ko-KR" sz="1600" dirty="0">
                <a:latin typeface="+mn-ea"/>
              </a:rPr>
              <a:t>// </a:t>
            </a:r>
            <a:r>
              <a:rPr lang="ko-KR" altLang="en-US" sz="1600" dirty="0">
                <a:latin typeface="+mn-ea"/>
              </a:rPr>
              <a:t>프레임 크기 </a:t>
            </a:r>
            <a:r>
              <a:rPr lang="en-US" altLang="ko-KR" sz="1600" dirty="0">
                <a:latin typeface="+mn-ea"/>
              </a:rPr>
              <a:t>300x300</a:t>
            </a:r>
          </a:p>
          <a:p>
            <a:pPr defTabSz="180000"/>
            <a:r>
              <a:rPr lang="en-US" altLang="ko-KR" sz="1600" dirty="0">
                <a:latin typeface="+mn-ea"/>
              </a:rPr>
              <a:t>		</a:t>
            </a:r>
            <a:r>
              <a:rPr lang="en-US" altLang="ko-KR" sz="1600" b="1" dirty="0" err="1">
                <a:latin typeface="+mn-ea"/>
              </a:rPr>
              <a:t>setVisible</a:t>
            </a:r>
            <a:r>
              <a:rPr lang="en-US" altLang="ko-KR" sz="1600" b="1" dirty="0">
                <a:latin typeface="+mn-ea"/>
              </a:rPr>
              <a:t>(true)</a:t>
            </a:r>
            <a:r>
              <a:rPr lang="en-US" altLang="ko-KR" sz="1600" dirty="0">
                <a:latin typeface="+mn-ea"/>
              </a:rPr>
              <a:t>; // </a:t>
            </a:r>
            <a:r>
              <a:rPr lang="ko-KR" altLang="en-US" sz="1600" dirty="0">
                <a:latin typeface="+mn-ea"/>
              </a:rPr>
              <a:t>프레임 출력</a:t>
            </a:r>
          </a:p>
          <a:p>
            <a:pPr defTabSz="180000"/>
            <a:r>
              <a:rPr lang="en-US" altLang="ko-KR" sz="1600" dirty="0">
                <a:latin typeface="+mn-ea"/>
              </a:rPr>
              <a:t>	}</a:t>
            </a:r>
          </a:p>
          <a:p>
            <a:pPr defTabSz="180000"/>
            <a:endParaRPr lang="en-US" altLang="ko-KR" sz="1600" dirty="0">
              <a:latin typeface="+mn-ea"/>
            </a:endParaRPr>
          </a:p>
          <a:p>
            <a:pPr defTabSz="180000"/>
            <a:r>
              <a:rPr lang="en-US" altLang="ko-KR" sz="1600" dirty="0">
                <a:latin typeface="+mn-ea"/>
              </a:rPr>
              <a:t>	public static void main(String[] </a:t>
            </a:r>
            <a:r>
              <a:rPr lang="en-US" altLang="ko-KR" sz="1600" dirty="0" err="1">
                <a:latin typeface="+mn-ea"/>
              </a:rPr>
              <a:t>args</a:t>
            </a:r>
            <a:r>
              <a:rPr lang="en-US" altLang="ko-KR" sz="1600" dirty="0">
                <a:latin typeface="+mn-ea"/>
              </a:rPr>
              <a:t>) {</a:t>
            </a:r>
          </a:p>
          <a:p>
            <a:pPr defTabSz="180000"/>
            <a:r>
              <a:rPr lang="en-US" altLang="ko-KR" sz="1600" dirty="0">
                <a:latin typeface="+mn-ea"/>
              </a:rPr>
              <a:t>		</a:t>
            </a:r>
            <a:r>
              <a:rPr lang="en-US" altLang="ko-KR" sz="1600" dirty="0" err="1">
                <a:latin typeface="+mn-ea"/>
              </a:rPr>
              <a:t>MyFrame</a:t>
            </a:r>
            <a:r>
              <a:rPr lang="en-US" altLang="ko-KR" sz="1600" dirty="0">
                <a:latin typeface="+mn-ea"/>
              </a:rPr>
              <a:t> frame = </a:t>
            </a:r>
            <a:r>
              <a:rPr lang="en-US" altLang="ko-KR" sz="1600" b="1" dirty="0">
                <a:latin typeface="+mn-ea"/>
              </a:rPr>
              <a:t>new </a:t>
            </a:r>
            <a:r>
              <a:rPr lang="en-US" altLang="ko-KR" sz="1600" b="1" dirty="0" err="1">
                <a:latin typeface="+mn-ea"/>
              </a:rPr>
              <a:t>MyFrame</a:t>
            </a:r>
            <a:r>
              <a:rPr lang="en-US" altLang="ko-KR" sz="1600" b="1" dirty="0">
                <a:latin typeface="+mn-ea"/>
              </a:rPr>
              <a:t>();</a:t>
            </a:r>
          </a:p>
          <a:p>
            <a:pPr defTabSz="180000"/>
            <a:r>
              <a:rPr lang="en-US" altLang="ko-KR" sz="1600" dirty="0">
                <a:latin typeface="+mn-ea"/>
              </a:rPr>
              <a:t>	}</a:t>
            </a: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4675" y="1415742"/>
            <a:ext cx="3530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300×300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크기의 스윙 프레임을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276872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4237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main()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위치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2852937"/>
            <a:ext cx="3888432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import </a:t>
            </a:r>
            <a:r>
              <a:rPr lang="en-US" altLang="ko-KR" sz="1400" dirty="0" err="1"/>
              <a:t>javax.swing</a:t>
            </a:r>
            <a:r>
              <a:rPr lang="en-US" altLang="ko-KR" sz="1400" dirty="0"/>
              <a:t>.*;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public class </a:t>
            </a:r>
            <a:r>
              <a:rPr lang="en-US" altLang="ko-KR" sz="1400" b="1" dirty="0" err="1"/>
              <a:t>MyFrame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JFrame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271463"/>
            <a:r>
              <a:rPr lang="en-US" altLang="ko-KR" sz="1400" dirty="0"/>
              <a:t>	</a:t>
            </a:r>
            <a:r>
              <a:rPr lang="en-US" altLang="ko-KR" sz="1400" dirty="0" err="1"/>
              <a:t>MyFrame</a:t>
            </a:r>
            <a:r>
              <a:rPr lang="en-US" altLang="ko-KR" sz="1400" dirty="0"/>
              <a:t>() {</a:t>
            </a:r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setTitle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첫번째</a:t>
            </a:r>
            <a:r>
              <a:rPr lang="ko-KR" altLang="en-US" sz="1400" dirty="0"/>
              <a:t> 프레임</a:t>
            </a:r>
            <a:r>
              <a:rPr lang="en-US" altLang="ko-KR" sz="1400" dirty="0"/>
              <a:t>");</a:t>
            </a:r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setSize</a:t>
            </a:r>
            <a:r>
              <a:rPr lang="en-US" altLang="ko-KR" sz="1400" dirty="0"/>
              <a:t>(300,300);</a:t>
            </a:r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setVisible</a:t>
            </a:r>
            <a:r>
              <a:rPr lang="en-US" altLang="ko-KR" sz="1400" dirty="0"/>
              <a:t>(true);</a:t>
            </a:r>
          </a:p>
          <a:p>
            <a:pPr defTabSz="271463"/>
            <a:r>
              <a:rPr lang="en-US" altLang="ko-KR" sz="1400" dirty="0"/>
              <a:t>	}</a:t>
            </a:r>
          </a:p>
          <a:p>
            <a:pPr defTabSz="271463"/>
            <a:endParaRPr lang="en-US" altLang="ko-KR" sz="1400" dirty="0"/>
          </a:p>
          <a:p>
            <a:pPr defTabSz="271463"/>
            <a:r>
              <a:rPr lang="en-US" altLang="ko-KR" sz="1400" dirty="0"/>
              <a:t>	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public static void main(String []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args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{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mf=new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}</a:t>
            </a:r>
          </a:p>
          <a:p>
            <a:r>
              <a:rPr lang="en-US" altLang="ko-KR" sz="1400" dirty="0"/>
              <a:t>}</a:t>
            </a:r>
          </a:p>
          <a:p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148064" y="2852936"/>
            <a:ext cx="3790974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import </a:t>
            </a:r>
            <a:r>
              <a:rPr lang="en-US" altLang="ko-KR" sz="1400" dirty="0" err="1"/>
              <a:t>javax.swing</a:t>
            </a:r>
            <a:r>
              <a:rPr lang="en-US" altLang="ko-KR" sz="1400" dirty="0"/>
              <a:t>.*;</a:t>
            </a:r>
          </a:p>
          <a:p>
            <a:endParaRPr lang="en-US" altLang="ko-KR" sz="1400" dirty="0"/>
          </a:p>
          <a:p>
            <a:r>
              <a:rPr lang="en-US" altLang="ko-KR" sz="1400" b="1" dirty="0"/>
              <a:t>class </a:t>
            </a:r>
            <a:r>
              <a:rPr lang="en-US" altLang="ko-KR" sz="1400" b="1" dirty="0" err="1"/>
              <a:t>MyFrame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JFrame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271463"/>
            <a:r>
              <a:rPr lang="en-US" altLang="ko-KR" sz="1400" dirty="0"/>
              <a:t>	</a:t>
            </a:r>
            <a:r>
              <a:rPr lang="en-US" altLang="ko-KR" sz="1400" dirty="0" err="1"/>
              <a:t>MyFrame</a:t>
            </a:r>
            <a:r>
              <a:rPr lang="en-US" altLang="ko-KR" sz="1400" dirty="0"/>
              <a:t>() {</a:t>
            </a:r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setTitle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첫번째</a:t>
            </a:r>
            <a:r>
              <a:rPr lang="ko-KR" altLang="en-US" sz="1400" dirty="0"/>
              <a:t> 프레임</a:t>
            </a:r>
            <a:r>
              <a:rPr lang="en-US" altLang="ko-KR" sz="1400" dirty="0"/>
              <a:t>");</a:t>
            </a:r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setSize</a:t>
            </a:r>
            <a:r>
              <a:rPr lang="en-US" altLang="ko-KR" sz="1400" dirty="0"/>
              <a:t>(300,300);</a:t>
            </a:r>
          </a:p>
          <a:p>
            <a:pPr defTabSz="271463"/>
            <a:r>
              <a:rPr lang="en-US" altLang="ko-KR" sz="1400" dirty="0"/>
              <a:t>		</a:t>
            </a:r>
            <a:r>
              <a:rPr lang="en-US" altLang="ko-KR" sz="1400" dirty="0" err="1"/>
              <a:t>setVisible</a:t>
            </a:r>
            <a:r>
              <a:rPr lang="en-US" altLang="ko-KR" sz="1400" dirty="0"/>
              <a:t>(true);</a:t>
            </a:r>
          </a:p>
          <a:p>
            <a:pPr defTabSz="271463"/>
            <a:r>
              <a:rPr lang="en-US" altLang="ko-KR" sz="1400" dirty="0"/>
              <a:t>	}</a:t>
            </a:r>
          </a:p>
          <a:p>
            <a:pPr defTabSz="271463"/>
            <a:r>
              <a:rPr lang="en-US" altLang="ko-KR" sz="1400" dirty="0"/>
              <a:t>}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public class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MyApp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{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public static void main(String []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args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 {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	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mf = new </a:t>
            </a:r>
            <a:r>
              <a:rPr lang="en-US" altLang="ko-KR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MyFrame</a:t>
            </a:r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();</a:t>
            </a:r>
          </a:p>
          <a:p>
            <a:pPr defTabSz="271463"/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}</a:t>
            </a:r>
          </a:p>
          <a:p>
            <a:r>
              <a:rPr lang="en-US" altLang="ko-KR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}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68267" y="5961480"/>
            <a:ext cx="3575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main()</a:t>
            </a:r>
            <a:r>
              <a:rPr lang="ko-KR" altLang="en-US" sz="1400" dirty="0"/>
              <a:t>을 프레임 클래스 내의 멤버로 작성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06537" y="5961480"/>
            <a:ext cx="33890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main()</a:t>
            </a:r>
            <a:r>
              <a:rPr lang="ko-KR" altLang="en-US" sz="1400" dirty="0"/>
              <a:t>을 가진 다른 클래스 </a:t>
            </a:r>
            <a:r>
              <a:rPr lang="en-US" altLang="ko-KR" sz="1400" dirty="0" err="1"/>
              <a:t>MyApp</a:t>
            </a:r>
            <a:r>
              <a:rPr lang="en-US" altLang="ko-KR" sz="1400" dirty="0"/>
              <a:t> </a:t>
            </a:r>
            <a:r>
              <a:rPr lang="ko-KR" altLang="en-US" sz="1400" dirty="0"/>
              <a:t>작성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97826" y="2427630"/>
            <a:ext cx="576064" cy="289441"/>
          </a:xfrm>
          <a:prstGeom prst="wedgeRoundRectCallout">
            <a:avLst>
              <a:gd name="adj1" fmla="val 39008"/>
              <a:gd name="adj2" fmla="val 9259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100" dirty="0">
                <a:solidFill>
                  <a:schemeClr val="tx1"/>
                </a:solidFill>
              </a:rPr>
              <a:t>권장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54998"/>
            <a:ext cx="2232248" cy="229181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5551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프레임에 컴포넌트 붙이기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82265" y="3429000"/>
            <a:ext cx="43653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Container c = </a:t>
            </a:r>
            <a:r>
              <a:rPr lang="en-US" altLang="ko-KR" sz="1400" dirty="0" err="1"/>
              <a:t>frame.getContentPane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err="1"/>
              <a:t>JButton</a:t>
            </a:r>
            <a:r>
              <a:rPr lang="en-US" altLang="ko-KR" sz="1400" dirty="0"/>
              <a:t> b = 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("Click");</a:t>
            </a:r>
          </a:p>
          <a:p>
            <a:r>
              <a:rPr lang="en-US" altLang="ko-KR" sz="1400" b="1" dirty="0" err="1"/>
              <a:t>c.add</a:t>
            </a:r>
            <a:r>
              <a:rPr lang="en-US" altLang="ko-KR" sz="1400" b="1" dirty="0"/>
              <a:t>(b);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82265" y="4530182"/>
            <a:ext cx="436535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JPanel</a:t>
            </a:r>
            <a:r>
              <a:rPr lang="en-US" altLang="ko-KR" sz="1400" dirty="0"/>
              <a:t> p = new </a:t>
            </a:r>
            <a:r>
              <a:rPr lang="en-US" altLang="ko-KR" sz="1400" dirty="0" err="1"/>
              <a:t>JPanel</a:t>
            </a:r>
            <a:r>
              <a:rPr lang="en-US" altLang="ko-KR" sz="1400" dirty="0"/>
              <a:t>();</a:t>
            </a:r>
          </a:p>
          <a:p>
            <a:r>
              <a:rPr lang="en-US" altLang="ko-KR" sz="1400" b="1" dirty="0" err="1"/>
              <a:t>frame.setContentPane</a:t>
            </a:r>
            <a:r>
              <a:rPr lang="en-US" altLang="ko-KR" sz="1400" b="1" dirty="0"/>
              <a:t>(p);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209753" y="1556792"/>
            <a:ext cx="57378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</a:t>
            </a:r>
            <a:r>
              <a:rPr lang="en-US" altLang="ko-KR" sz="1400" dirty="0" err="1"/>
              <a:t>MyFrame</a:t>
            </a:r>
            <a:r>
              <a:rPr lang="en-US" altLang="ko-KR" sz="1400" dirty="0"/>
              <a:t>() { // </a:t>
            </a:r>
            <a:r>
              <a:rPr lang="ko-KR" altLang="en-US" sz="1400" dirty="0" err="1"/>
              <a:t>생성자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super("</a:t>
            </a:r>
            <a:r>
              <a:rPr lang="ko-KR" altLang="en-US" sz="1400" b="1" dirty="0"/>
              <a:t>타이틀문자열</a:t>
            </a:r>
            <a:r>
              <a:rPr lang="en-US" altLang="ko-KR" sz="1400" b="1" dirty="0"/>
              <a:t>")</a:t>
            </a:r>
            <a:r>
              <a:rPr lang="en-US" altLang="ko-KR" sz="1400" dirty="0"/>
              <a:t>; // </a:t>
            </a:r>
            <a:r>
              <a:rPr lang="en-US" altLang="ko-KR" sz="1400" dirty="0" err="1"/>
              <a:t>Jframe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호출하여 타이틀 달기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setTitle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타이틀문자열</a:t>
            </a:r>
            <a:r>
              <a:rPr lang="en-US" altLang="ko-KR" sz="1400" b="1" dirty="0"/>
              <a:t>")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호출하여 타이틀 달기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b="1" dirty="0">
              <a:latin typeface="+mj-lt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582265" y="2852936"/>
            <a:ext cx="43653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Container </a:t>
            </a:r>
            <a:r>
              <a:rPr lang="en-US" altLang="ko-KR" sz="1400" dirty="0" err="1"/>
              <a:t>contentPane</a:t>
            </a:r>
            <a:r>
              <a:rPr lang="en-US" altLang="ko-KR" sz="1400" dirty="0"/>
              <a:t> = </a:t>
            </a:r>
            <a:r>
              <a:rPr lang="en-US" altLang="ko-KR" sz="1400" b="1" dirty="0" err="1"/>
              <a:t>frame.getContentPane</a:t>
            </a:r>
            <a:r>
              <a:rPr lang="en-US" altLang="ko-KR" sz="1400" b="1" dirty="0"/>
              <a:t>(); </a:t>
            </a:r>
            <a:endParaRPr lang="ko-KR" altLang="en-US" sz="1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99592" y="187095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타이틀 달기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39872" y="2852936"/>
            <a:ext cx="1683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컨텐트팬</a:t>
            </a:r>
            <a:r>
              <a:rPr lang="ko-KR" altLang="en-US" sz="1400" dirty="0"/>
              <a:t> 알아내기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49555" y="3596495"/>
            <a:ext cx="2284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컨텐트팬에</a:t>
            </a:r>
            <a:r>
              <a:rPr lang="ko-KR" altLang="en-US" sz="1400" dirty="0"/>
              <a:t> 컴포넌트 달기</a:t>
            </a:r>
            <a:endParaRPr lang="en-US" altLang="ko-KR" sz="1400" dirty="0"/>
          </a:p>
        </p:txBody>
      </p:sp>
      <p:sp>
        <p:nvSpPr>
          <p:cNvPr id="18" name="TextBox 17"/>
          <p:cNvSpPr txBox="1"/>
          <p:nvPr/>
        </p:nvSpPr>
        <p:spPr>
          <a:xfrm>
            <a:off x="2209753" y="4529233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/>
              <a:t>컨텐트팬</a:t>
            </a:r>
            <a:r>
              <a:rPr lang="ko-KR" altLang="en-US" sz="1400" dirty="0"/>
              <a:t> 변경</a:t>
            </a:r>
          </a:p>
        </p:txBody>
      </p:sp>
    </p:spTree>
    <p:extLst>
      <p:ext uri="{BB962C8B-B14F-4D97-AF65-F5344CB8AC3E}">
        <p14:creationId xmlns:p14="http://schemas.microsoft.com/office/powerpoint/2010/main" val="2361300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9-2 : 3</a:t>
            </a:r>
            <a:r>
              <a:rPr lang="ko-KR" altLang="en-US" sz="2400" dirty="0"/>
              <a:t>개의 버튼 컴포넌트를 가진 스윙프레임 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9552" y="1916832"/>
            <a:ext cx="5072098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ContentPaneEx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</a:t>
            </a:r>
            <a:r>
              <a:rPr lang="ko-KR" altLang="en-US" sz="1200" dirty="0"/>
              <a:t> </a:t>
            </a:r>
            <a:r>
              <a:rPr lang="en-US" altLang="ko-KR" sz="1200" dirty="0" err="1"/>
              <a:t>ContentPaneEx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ContentPane</a:t>
            </a:r>
            <a:r>
              <a:rPr lang="ko-KR" altLang="en-US" sz="1200" dirty="0"/>
              <a:t>과 </a:t>
            </a:r>
            <a:r>
              <a:rPr lang="en-US" altLang="ko-KR" sz="1200" dirty="0" err="1"/>
              <a:t>JFrame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Container </a:t>
            </a:r>
            <a:r>
              <a:rPr lang="en-US" altLang="ko-KR" sz="1200" b="1" dirty="0" err="1"/>
              <a:t>contentPane</a:t>
            </a:r>
            <a:r>
              <a:rPr lang="en-US" altLang="ko-KR" sz="1200" b="1" dirty="0"/>
              <a:t>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contentPane.setBackground</a:t>
            </a:r>
            <a:r>
              <a:rPr lang="en-US" altLang="ko-KR" sz="1200" dirty="0"/>
              <a:t>(</a:t>
            </a:r>
            <a:r>
              <a:rPr lang="en-US" altLang="ko-KR" sz="1200" dirty="0" err="1"/>
              <a:t>Color.ORANGE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contentPane.setLayout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());</a:t>
            </a:r>
          </a:p>
          <a:p>
            <a:pPr defTabSz="180000"/>
            <a:endParaRPr lang="en-US" altLang="ko-KR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contentPane.add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("OK"));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contentPane.add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("Cancel"));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contentPane.add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JButton</a:t>
            </a:r>
            <a:r>
              <a:rPr lang="en-US" altLang="ko-KR" sz="1200" b="1" dirty="0"/>
              <a:t>("Ignore"));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150);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ContentPaneEx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64" y="1916832"/>
            <a:ext cx="2671294" cy="1335647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437870" y="1301864"/>
            <a:ext cx="82385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그림과 같이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컨텐트팬의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배경색을 오렌지색으로 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이곳에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OK, Cancel, Ignore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버튼들을 부착한 스윙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2350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스윙 응용프로그램의 종료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524032"/>
          </a:xfrm>
        </p:spPr>
        <p:txBody>
          <a:bodyPr>
            <a:normAutofit/>
          </a:bodyPr>
          <a:lstStyle/>
          <a:p>
            <a:r>
              <a:rPr lang="ko-KR" altLang="en-US" dirty="0"/>
              <a:t>응용프로그램 내에서 스스로 종료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언제 어디서나 무조건 종료</a:t>
            </a:r>
            <a:endParaRPr lang="en-US" altLang="ko-KR" dirty="0"/>
          </a:p>
          <a:p>
            <a:r>
              <a:rPr lang="ko-KR" altLang="en-US" b="1" dirty="0"/>
              <a:t>프레임 종료버튼</a:t>
            </a:r>
            <a:r>
              <a:rPr lang="en-US" altLang="ko-KR" b="1" dirty="0"/>
              <a:t>(X)</a:t>
            </a:r>
            <a:r>
              <a:rPr lang="ko-KR" altLang="en-US" b="1" dirty="0"/>
              <a:t>이 클릭되면 어떤 일이 일어나는가</a:t>
            </a:r>
            <a:r>
              <a:rPr lang="en-US" altLang="ko-KR" b="1" dirty="0"/>
              <a:t>?</a:t>
            </a:r>
          </a:p>
          <a:p>
            <a:pPr lvl="1"/>
            <a:r>
              <a:rPr lang="ko-KR" altLang="en-US" dirty="0"/>
              <a:t>프레임을 종료하여 프레임 윈도우가 닫힘</a:t>
            </a:r>
            <a:endParaRPr lang="en-US" altLang="ko-KR" dirty="0"/>
          </a:p>
          <a:p>
            <a:pPr lvl="2"/>
            <a:r>
              <a:rPr lang="ko-KR" altLang="en-US" dirty="0"/>
              <a:t>프레임이 화면에서 보이지 않게 되고 응용프로그램이 사라짐</a:t>
            </a:r>
            <a:endParaRPr lang="en-US" altLang="ko-KR" dirty="0"/>
          </a:p>
          <a:p>
            <a:pPr lvl="1"/>
            <a:r>
              <a:rPr lang="ko-KR" altLang="en-US" dirty="0"/>
              <a:t>프레임이 보이지 않게 되지만 응용프로그램이 종료한 것 아님</a:t>
            </a:r>
            <a:endParaRPr lang="en-US" altLang="ko-KR" dirty="0"/>
          </a:p>
          <a:p>
            <a:pPr lvl="2"/>
            <a:r>
              <a:rPr lang="ko-KR" altLang="en-US" dirty="0"/>
              <a:t>키보드나 마우스 입력을 받지 못함</a:t>
            </a:r>
            <a:endParaRPr lang="en-US" altLang="ko-KR" dirty="0"/>
          </a:p>
          <a:p>
            <a:pPr lvl="2"/>
            <a:r>
              <a:rPr lang="ko-KR" altLang="en-US" dirty="0"/>
              <a:t>다시 </a:t>
            </a:r>
            <a:r>
              <a:rPr lang="en-US" altLang="ko-KR" dirty="0" err="1"/>
              <a:t>setVisible</a:t>
            </a:r>
            <a:r>
              <a:rPr lang="en-US" altLang="ko-KR" dirty="0"/>
              <a:t>(true)</a:t>
            </a:r>
            <a:r>
              <a:rPr lang="ko-KR" altLang="en-US" dirty="0"/>
              <a:t>를 호출하면 보이게 되고 이전 처럼 작동함</a:t>
            </a:r>
            <a:endParaRPr lang="en-US" altLang="ko-KR" dirty="0"/>
          </a:p>
          <a:p>
            <a:r>
              <a:rPr lang="ko-KR" altLang="en-US" dirty="0"/>
              <a:t>프레임 종료버튼이 클릭될 때 프레임을 닫고 응용 프로그램이 종료하도록 하는 방법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339839" y="1794334"/>
            <a:ext cx="1936017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System.exit</a:t>
            </a:r>
            <a:r>
              <a:rPr lang="en-US" altLang="ko-KR" dirty="0"/>
              <a:t>(0);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3648" y="5805264"/>
            <a:ext cx="639045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frame.setDefaultCloseOperation</a:t>
            </a:r>
            <a:r>
              <a:rPr lang="en-US" altLang="ko-KR" dirty="0"/>
              <a:t>(</a:t>
            </a:r>
            <a:r>
              <a:rPr lang="en-US" altLang="ko-KR" dirty="0" err="1"/>
              <a:t>JFrame.EXIT_ON_CLOSE</a:t>
            </a:r>
            <a:r>
              <a:rPr lang="en-US" altLang="ko-KR" dirty="0"/>
              <a:t>);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246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</a:t>
            </a:r>
            <a:r>
              <a:rPr lang="en-US" altLang="ko-KR" dirty="0"/>
              <a:t>GUI(Graphical User Interface)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GUI </a:t>
            </a:r>
            <a:r>
              <a:rPr lang="ko-KR" altLang="en-US" dirty="0"/>
              <a:t>목적</a:t>
            </a:r>
            <a:endParaRPr lang="en-US" altLang="ko-KR" dirty="0"/>
          </a:p>
          <a:p>
            <a:pPr lvl="1"/>
            <a:r>
              <a:rPr lang="ko-KR" altLang="en-US" dirty="0"/>
              <a:t>그래픽 이용</a:t>
            </a:r>
            <a:r>
              <a:rPr lang="en-US" altLang="ko-KR" dirty="0"/>
              <a:t>,</a:t>
            </a:r>
            <a:r>
              <a:rPr lang="ko-KR" altLang="en-US" dirty="0"/>
              <a:t> 사용자에게 이해하기 쉬운 모양으로 정보 제공</a:t>
            </a:r>
            <a:endParaRPr lang="en-US" altLang="ko-KR" dirty="0"/>
          </a:p>
          <a:p>
            <a:pPr lvl="1"/>
            <a:r>
              <a:rPr lang="ko-KR" altLang="en-US" dirty="0"/>
              <a:t>사용자는 마우스나 키보드를 이용하여 쉽게 입력</a:t>
            </a:r>
            <a:endParaRPr lang="en-US" altLang="ko-KR" dirty="0"/>
          </a:p>
          <a:p>
            <a:r>
              <a:rPr lang="ko-KR" altLang="en-US" dirty="0"/>
              <a:t>자바 </a:t>
            </a:r>
            <a:r>
              <a:rPr lang="en-US" altLang="ko-KR" dirty="0"/>
              <a:t>GUI </a:t>
            </a:r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ko-KR" altLang="en-US" dirty="0"/>
              <a:t>강력한 </a:t>
            </a:r>
            <a:r>
              <a:rPr lang="en-US" altLang="ko-KR" dirty="0"/>
              <a:t>GUI </a:t>
            </a:r>
            <a:r>
              <a:rPr lang="ko-KR" altLang="en-US" dirty="0"/>
              <a:t>컴포넌트 제공</a:t>
            </a:r>
            <a:r>
              <a:rPr lang="en-US" altLang="ko-KR" dirty="0"/>
              <a:t>, </a:t>
            </a:r>
            <a:r>
              <a:rPr lang="ko-KR" altLang="en-US" dirty="0"/>
              <a:t>쉬운 </a:t>
            </a:r>
            <a:r>
              <a:rPr lang="en-US" altLang="ko-KR" dirty="0"/>
              <a:t>GUI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r>
              <a:rPr lang="ko-KR" altLang="en-US" dirty="0"/>
              <a:t>자바의 </a:t>
            </a:r>
            <a:r>
              <a:rPr lang="en-US" altLang="ko-KR" dirty="0"/>
              <a:t>GUI </a:t>
            </a:r>
            <a:r>
              <a:rPr lang="ko-KR" altLang="en-US" dirty="0"/>
              <a:t>프로그래밍 방법</a:t>
            </a:r>
            <a:endParaRPr lang="en-US" altLang="ko-KR" dirty="0"/>
          </a:p>
          <a:p>
            <a:pPr lvl="1"/>
            <a:r>
              <a:rPr lang="en-US" altLang="ko-KR" dirty="0"/>
              <a:t>GUI </a:t>
            </a:r>
            <a:r>
              <a:rPr lang="ko-KR" altLang="en-US" dirty="0"/>
              <a:t>컴포넌트와 그래픽 이용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패키지와 </a:t>
            </a:r>
            <a:r>
              <a:rPr lang="en-US" altLang="ko-KR" dirty="0"/>
              <a:t>Swing </a:t>
            </a:r>
            <a:r>
              <a:rPr lang="ko-KR" altLang="en-US" dirty="0"/>
              <a:t>패키지에 제공되는 </a:t>
            </a:r>
            <a:r>
              <a:rPr lang="ko-KR" altLang="en-US" dirty="0" err="1"/>
              <a:t>메카니즘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en-US" altLang="ko-KR" dirty="0"/>
              <a:t>AWT - </a:t>
            </a:r>
            <a:r>
              <a:rPr lang="en-US" altLang="ko-KR" dirty="0" err="1"/>
              <a:t>java.awt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2"/>
            <a:r>
              <a:rPr lang="en-US" altLang="ko-KR" dirty="0"/>
              <a:t>Swing - </a:t>
            </a:r>
            <a:r>
              <a:rPr lang="en-US" altLang="ko-KR" dirty="0" err="1"/>
              <a:t>javax.swing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42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main() </a:t>
            </a:r>
            <a:r>
              <a:rPr lang="ko-KR" altLang="en-US" dirty="0"/>
              <a:t>종료 뒤에도 프레임이 살아 있는 이유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스윙 프로그램이 실행되는 동안 생성되는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2"/>
            <a:r>
              <a:rPr lang="en-US" altLang="ko-KR" dirty="0"/>
              <a:t>main()</a:t>
            </a:r>
            <a:r>
              <a:rPr lang="ko-KR" altLang="en-US" dirty="0"/>
              <a:t>을 실행하는 </a:t>
            </a:r>
            <a:r>
              <a:rPr lang="ko-KR" altLang="en-US" dirty="0" err="1"/>
              <a:t>스레드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자바 응용프로그램의 실행을 시작한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1"/>
            <a:r>
              <a:rPr lang="ko-KR" altLang="en-US" dirty="0"/>
              <a:t>이벤트 분배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2"/>
            <a:r>
              <a:rPr lang="ko-KR" altLang="en-US" dirty="0"/>
              <a:t>스윙 응용프로그램이 실행될 때 자동으로 실행되는 </a:t>
            </a:r>
            <a:r>
              <a:rPr lang="ko-KR" altLang="en-US" dirty="0" err="1"/>
              <a:t>스레드</a:t>
            </a:r>
            <a:endParaRPr lang="en-US" altLang="ko-KR" dirty="0"/>
          </a:p>
          <a:p>
            <a:pPr lvl="2"/>
            <a:r>
              <a:rPr lang="ko-KR" altLang="en-US" dirty="0"/>
              <a:t>이벤트 분배 </a:t>
            </a:r>
            <a:r>
              <a:rPr lang="ko-KR" altLang="en-US" dirty="0" err="1"/>
              <a:t>스레드의</a:t>
            </a:r>
            <a:r>
              <a:rPr lang="ko-KR" altLang="en-US" dirty="0"/>
              <a:t> 역할</a:t>
            </a:r>
            <a:endParaRPr lang="en-US" altLang="ko-KR" dirty="0"/>
          </a:p>
          <a:p>
            <a:pPr lvl="3"/>
            <a:r>
              <a:rPr lang="ko-KR" altLang="en-US" dirty="0"/>
              <a:t>프레임과 버튼 등 </a:t>
            </a:r>
            <a:r>
              <a:rPr lang="en-US" altLang="ko-KR" dirty="0"/>
              <a:t>GUI </a:t>
            </a:r>
            <a:r>
              <a:rPr lang="ko-KR" altLang="en-US" dirty="0"/>
              <a:t>화면 그리기</a:t>
            </a:r>
            <a:endParaRPr lang="en-US" altLang="ko-KR" dirty="0"/>
          </a:p>
          <a:p>
            <a:pPr lvl="3"/>
            <a:r>
              <a:rPr lang="ko-KR" altLang="en-US" dirty="0"/>
              <a:t>키나 마우스 입력을 받아 이벤트를 처리할 코드 호출</a:t>
            </a:r>
            <a:endParaRPr lang="en-US" altLang="ko-KR" dirty="0"/>
          </a:p>
          <a:p>
            <a:r>
              <a:rPr lang="ko-KR" altLang="en-US" dirty="0"/>
              <a:t>자바 응용프로그램의 종료 조건</a:t>
            </a:r>
            <a:endParaRPr lang="en-US" altLang="ko-KR" dirty="0"/>
          </a:p>
          <a:p>
            <a:pPr lvl="1"/>
            <a:r>
              <a:rPr lang="ko-KR" altLang="en-US" dirty="0"/>
              <a:t>실행 중인 사용자 </a:t>
            </a:r>
            <a:r>
              <a:rPr lang="ko-KR" altLang="en-US" dirty="0" err="1"/>
              <a:t>스레드가</a:t>
            </a:r>
            <a:r>
              <a:rPr lang="ko-KR" altLang="en-US" dirty="0"/>
              <a:t> 하나도 없을 때 종료</a:t>
            </a:r>
            <a:endParaRPr lang="en-US" altLang="ko-KR" dirty="0"/>
          </a:p>
          <a:p>
            <a:r>
              <a:rPr lang="ko-KR" altLang="en-US" dirty="0"/>
              <a:t>스윙 프로그램 </a:t>
            </a:r>
            <a:r>
              <a:rPr lang="en-US" altLang="ko-KR" dirty="0"/>
              <a:t>main()</a:t>
            </a:r>
            <a:r>
              <a:rPr lang="ko-KR" altLang="en-US" dirty="0"/>
              <a:t> 종료 뒤 프레임이 살아있는 이유</a:t>
            </a:r>
            <a:endParaRPr lang="en-US" altLang="ko-KR" dirty="0"/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스레드가</a:t>
            </a:r>
            <a:r>
              <a:rPr lang="ko-KR" altLang="en-US" dirty="0"/>
              <a:t> 종료되어도 이벤트 분배 </a:t>
            </a:r>
            <a:r>
              <a:rPr lang="ko-KR" altLang="en-US" dirty="0" err="1"/>
              <a:t>스레드가</a:t>
            </a:r>
            <a:r>
              <a:rPr lang="ko-KR" altLang="en-US" dirty="0"/>
              <a:t> 살아 있어 프레임 화면을 그리고 마우스나 키 입력을 받기 때문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27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663426" y="1700808"/>
            <a:ext cx="5294683" cy="4268624"/>
            <a:chOff x="1564877" y="1924804"/>
            <a:chExt cx="5294683" cy="4268624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8152" y="2505842"/>
              <a:ext cx="3791027" cy="3486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721570" y="1924804"/>
              <a:ext cx="18020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컨테이너</a:t>
              </a:r>
              <a:r>
                <a:rPr lang="en-US" altLang="ko-KR" sz="1400" dirty="0"/>
                <a:t>(Container)</a:t>
              </a:r>
              <a:endParaRPr lang="ko-KR" altLang="en-US" sz="1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239565" y="4869160"/>
              <a:ext cx="16199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배치관리자</a:t>
              </a:r>
              <a:endParaRPr lang="en-US" altLang="ko-KR" sz="1400" dirty="0"/>
            </a:p>
            <a:p>
              <a:r>
                <a:rPr lang="en-US" altLang="ko-KR" sz="1400" dirty="0"/>
                <a:t>(Layout Manager)</a:t>
              </a:r>
              <a:endParaRPr lang="ko-KR" altLang="en-US" sz="1400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564877" y="2309534"/>
              <a:ext cx="2088232" cy="37945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32398" y="4180344"/>
              <a:ext cx="288032" cy="1321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782295" y="3292116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이쪽으로</a:t>
              </a:r>
              <a:endParaRPr lang="en-US" altLang="ko-KR" sz="1200" dirty="0"/>
            </a:p>
            <a:p>
              <a:r>
                <a:rPr lang="ko-KR" altLang="en-US" sz="1200" dirty="0"/>
                <a:t> 가세요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18894" y="5670208"/>
              <a:ext cx="12554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/>
                <a:t>컴포넌트</a:t>
              </a:r>
              <a:endParaRPr lang="en-US" altLang="ko-KR" sz="1400" dirty="0"/>
            </a:p>
            <a:p>
              <a:pPr algn="ctr"/>
              <a:r>
                <a:rPr lang="en-US" altLang="ko-KR" sz="1400" dirty="0"/>
                <a:t>(Component)</a:t>
              </a:r>
              <a:endParaRPr lang="ko-KR" altLang="en-US" sz="1400" dirty="0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컨테이너와 배치 개념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9721" y="2069422"/>
            <a:ext cx="43721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0070C0"/>
                </a:solidFill>
              </a:rPr>
              <a:t>컨테이너마다 하나의 배치관리자가 존재하며</a:t>
            </a:r>
            <a:r>
              <a:rPr lang="en-US" altLang="ko-KR" sz="1600" dirty="0">
                <a:solidFill>
                  <a:srgbClr val="0070C0"/>
                </a:solidFill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</a:rPr>
              <a:t>삽입되는 모든 컴포넌트의 위치와 크기를   결정하고  적절히 배치한다</a:t>
            </a:r>
            <a:r>
              <a:rPr lang="en-US" altLang="ko-KR" sz="1600" dirty="0">
                <a:solidFill>
                  <a:srgbClr val="0070C0"/>
                </a:solidFill>
              </a:rPr>
              <a:t>.</a:t>
            </a:r>
          </a:p>
          <a:p>
            <a:endParaRPr lang="en-US" altLang="ko-KR" sz="1600" dirty="0">
              <a:solidFill>
                <a:srgbClr val="0070C0"/>
              </a:solidFill>
            </a:endParaRPr>
          </a:p>
          <a:p>
            <a:pPr marL="360363" indent="-360363"/>
            <a:r>
              <a:rPr lang="en-US" altLang="ko-KR" sz="1600" dirty="0">
                <a:solidFill>
                  <a:srgbClr val="0070C0"/>
                </a:solidFill>
              </a:rPr>
              <a:t>2.  </a:t>
            </a:r>
            <a:r>
              <a:rPr lang="ko-KR" altLang="en-US" sz="1600" dirty="0">
                <a:solidFill>
                  <a:srgbClr val="0070C0"/>
                </a:solidFill>
              </a:rPr>
              <a:t>컨테이너의 크기가 변하면 내부 컴포넌트들의 위치와 크기를 모두 재조절하고 재배치한다</a:t>
            </a:r>
            <a:r>
              <a:rPr lang="en-US" altLang="ko-KR" sz="1600" dirty="0">
                <a:solidFill>
                  <a:srgbClr val="0070C0"/>
                </a:solidFill>
              </a:rPr>
              <a:t>.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5630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 관리자 대표 유형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</a:p>
        </p:txBody>
      </p:sp>
      <p:sp>
        <p:nvSpPr>
          <p:cNvPr id="52" name="내용 개체 틀 51"/>
          <p:cNvSpPr>
            <a:spLocks noGrp="1"/>
          </p:cNvSpPr>
          <p:nvPr>
            <p:ph sz="quarter" idx="1"/>
          </p:nvPr>
        </p:nvSpPr>
        <p:spPr>
          <a:xfrm>
            <a:off x="642910" y="1285860"/>
            <a:ext cx="8153400" cy="571504"/>
          </a:xfrm>
        </p:spPr>
        <p:txBody>
          <a:bodyPr>
            <a:normAutofit/>
          </a:bodyPr>
          <a:lstStyle/>
          <a:p>
            <a:r>
              <a:rPr lang="en-US" altLang="ko-KR" dirty="0"/>
              <a:t>java.awt </a:t>
            </a:r>
            <a:r>
              <a:rPr lang="ko-KR" altLang="en-US" dirty="0"/>
              <a:t>패키지에 구현되어 있음</a:t>
            </a:r>
            <a:endParaRPr lang="en-US" altLang="ko-KR" dirty="0"/>
          </a:p>
        </p:txBody>
      </p:sp>
      <p:sp>
        <p:nvSpPr>
          <p:cNvPr id="73" name="TextBox 72"/>
          <p:cNvSpPr txBox="1"/>
          <p:nvPr/>
        </p:nvSpPr>
        <p:spPr>
          <a:xfrm>
            <a:off x="5652120" y="1691515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BorderLayout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755576" y="1772816"/>
            <a:ext cx="7532130" cy="4464496"/>
            <a:chOff x="755576" y="1772816"/>
            <a:chExt cx="7532130" cy="4464496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060847"/>
              <a:ext cx="7472630" cy="4176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6" name="TextBox 65"/>
            <p:cNvSpPr txBox="1"/>
            <p:nvPr/>
          </p:nvSpPr>
          <p:spPr>
            <a:xfrm>
              <a:off x="3347864" y="329520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이쪽으로</a:t>
              </a:r>
              <a:endParaRPr lang="en-US" altLang="ko-KR" sz="1050" dirty="0"/>
            </a:p>
            <a:p>
              <a:r>
                <a:rPr lang="ko-KR" altLang="en-US" sz="1050" dirty="0"/>
                <a:t> 가세요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34327" y="5526895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이쪽으로</a:t>
              </a:r>
              <a:endParaRPr lang="en-US" altLang="ko-KR" sz="1050" dirty="0"/>
            </a:p>
            <a:p>
              <a:r>
                <a:rPr lang="ko-KR" altLang="en-US" sz="1050" dirty="0"/>
                <a:t> 가세요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466775" y="3216767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이쪽으로</a:t>
              </a:r>
              <a:endParaRPr lang="en-US" altLang="ko-KR" sz="1050" dirty="0"/>
            </a:p>
            <a:p>
              <a:r>
                <a:rPr lang="ko-KR" altLang="en-US" sz="1050" dirty="0"/>
                <a:t> 가세요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538783" y="5513920"/>
              <a:ext cx="7489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이쪽으로</a:t>
              </a:r>
              <a:endParaRPr lang="en-US" altLang="ko-KR" sz="1050" dirty="0"/>
            </a:p>
            <a:p>
              <a:r>
                <a:rPr lang="ko-KR" altLang="en-US" sz="1050" dirty="0"/>
                <a:t> 가세요</a:t>
              </a:r>
              <a:r>
                <a:rPr lang="en-US" altLang="ko-KR" sz="1050" dirty="0"/>
                <a:t>.</a:t>
              </a:r>
              <a:endParaRPr lang="ko-KR" altLang="en-US" sz="105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7664" y="1772816"/>
              <a:ext cx="11970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FlowLayout</a:t>
              </a:r>
              <a:endParaRPr lang="ko-KR" altLang="en-US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547663" y="4149079"/>
              <a:ext cx="1215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GridLayout</a:t>
              </a:r>
              <a:endParaRPr lang="ko-KR" alt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758142" y="4157627"/>
              <a:ext cx="1252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CardLayout</a:t>
              </a:r>
              <a:endParaRPr lang="ko-KR" altLang="en-US" dirty="0"/>
            </a:p>
          </p:txBody>
        </p:sp>
      </p:grp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930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컨테이너와 배치관리자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/>
              <a:t>컨테이너의 디폴트 배치관리자</a:t>
            </a:r>
            <a:endParaRPr lang="en-US" altLang="ko-KR" dirty="0"/>
          </a:p>
          <a:p>
            <a:pPr lvl="1"/>
            <a:r>
              <a:rPr lang="ko-KR" altLang="en-US" dirty="0"/>
              <a:t>컨테이너는 생성시 디폴트 배치관리자 설정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컨테이너에 새로운 배치관리자 설정</a:t>
            </a:r>
            <a:endParaRPr lang="en-US" altLang="ko-KR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</a:t>
            </a:r>
            <a:r>
              <a:rPr lang="en-US" altLang="ko-KR" dirty="0" err="1"/>
              <a:t>LayoutManager</a:t>
            </a:r>
            <a:r>
              <a:rPr lang="en-US" altLang="ko-KR" dirty="0"/>
              <a:t> lm)</a:t>
            </a:r>
          </a:p>
          <a:p>
            <a:pPr lvl="2"/>
            <a:r>
              <a:rPr lang="en-US" altLang="ko-KR" dirty="0"/>
              <a:t>lm</a:t>
            </a:r>
            <a:r>
              <a:rPr lang="ko-KR" altLang="en-US" dirty="0"/>
              <a:t>을 새로운 배치관리자로 설정</a:t>
            </a:r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9195" y="5156496"/>
            <a:ext cx="3456385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// </a:t>
            </a:r>
            <a:r>
              <a:rPr lang="en-US" altLang="ko-KR" sz="1200" dirty="0" err="1"/>
              <a:t>JPanel</a:t>
            </a:r>
            <a:r>
              <a:rPr lang="ko-KR" altLang="en-US" sz="1200" dirty="0"/>
              <a:t> 패널에 </a:t>
            </a:r>
            <a:r>
              <a:rPr lang="en-US" altLang="ko-KR" sz="1200" dirty="0" err="1"/>
              <a:t>BorderLayout</a:t>
            </a:r>
            <a:r>
              <a:rPr lang="en-US" altLang="ko-KR" sz="1200" dirty="0"/>
              <a:t> </a:t>
            </a:r>
            <a:r>
              <a:rPr lang="ko-KR" altLang="en-US" sz="1200" dirty="0"/>
              <a:t>배치관리자 설정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 err="1"/>
              <a:t>JPanel</a:t>
            </a:r>
            <a:r>
              <a:rPr lang="en-US" altLang="ko-KR" sz="1200" dirty="0"/>
              <a:t> p = new </a:t>
            </a:r>
            <a:r>
              <a:rPr lang="en-US" altLang="ko-KR" sz="1200" dirty="0" err="1"/>
              <a:t>JPanel</a:t>
            </a:r>
            <a:r>
              <a:rPr lang="en-US" altLang="ko-KR" sz="1200" dirty="0"/>
              <a:t>();</a:t>
            </a:r>
          </a:p>
          <a:p>
            <a:r>
              <a:rPr lang="en-US" altLang="ko-KR" sz="1200" b="1" dirty="0" err="1"/>
              <a:t>p.setLayout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());</a:t>
            </a:r>
            <a:endParaRPr lang="ko-KR" altLang="en-US" sz="1200" b="1" dirty="0"/>
          </a:p>
        </p:txBody>
      </p:sp>
      <p:sp>
        <p:nvSpPr>
          <p:cNvPr id="4" name="직사각형 3"/>
          <p:cNvSpPr/>
          <p:nvPr/>
        </p:nvSpPr>
        <p:spPr>
          <a:xfrm>
            <a:off x="4283968" y="5156496"/>
            <a:ext cx="460851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// </a:t>
            </a:r>
            <a:r>
              <a:rPr lang="ko-KR" altLang="en-US" sz="1200" dirty="0" err="1"/>
              <a:t>컨텐트팬의</a:t>
            </a:r>
            <a:r>
              <a:rPr lang="ko-KR" altLang="en-US" sz="1200" dirty="0"/>
              <a:t> 배치 관리자를 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 </a:t>
            </a:r>
            <a:r>
              <a:rPr lang="ko-KR" altLang="en-US" sz="1200" dirty="0"/>
              <a:t>으로 변경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Container c = </a:t>
            </a:r>
            <a:r>
              <a:rPr lang="en-US" altLang="ko-KR" sz="1200" dirty="0" err="1"/>
              <a:t>frame.getConentPane</a:t>
            </a:r>
            <a:r>
              <a:rPr lang="en-US" altLang="ko-KR" sz="1200" dirty="0"/>
              <a:t>(); // </a:t>
            </a:r>
            <a:r>
              <a:rPr lang="ko-KR" altLang="en-US" sz="1200" dirty="0" err="1"/>
              <a:t>컨텐트팬</a:t>
            </a:r>
            <a:endParaRPr lang="ko-KR" altLang="en-US" sz="1200" dirty="0"/>
          </a:p>
          <a:p>
            <a:r>
              <a:rPr lang="en-US" altLang="ko-KR" sz="1200" b="1" dirty="0" err="1"/>
              <a:t>c.setLayout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()); 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028" y="1988840"/>
            <a:ext cx="632692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7589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FlowLayout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컨테이너 공간 내에 왼쪽에서 오른쪽으로 배치</a:t>
            </a:r>
            <a:endParaRPr lang="en-US" altLang="ko-KR" dirty="0"/>
          </a:p>
          <a:p>
            <a:pPr lvl="2"/>
            <a:r>
              <a:rPr lang="ko-KR" altLang="en-US" dirty="0"/>
              <a:t>다시 위에서 아래로 순서대로 컴포넌트를 배치한다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컨테이너의 크기가 변하면 컴포넌트 재배치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907704" y="2564904"/>
            <a:ext cx="38164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container.setLayout</a:t>
            </a:r>
            <a:r>
              <a:rPr lang="en-US" altLang="ko-KR" sz="1400" b="1" dirty="0"/>
              <a:t>(new </a:t>
            </a:r>
            <a:r>
              <a:rPr lang="en-US" altLang="ko-KR" sz="1400" b="1" dirty="0" err="1"/>
              <a:t>FlowLayout</a:t>
            </a:r>
            <a:r>
              <a:rPr lang="en-US" altLang="ko-KR" sz="1400" b="1" dirty="0"/>
              <a:t>());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("add"));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("sub"));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mul</a:t>
            </a:r>
            <a:r>
              <a:rPr lang="en-US" altLang="ko-KR" sz="1400" dirty="0"/>
              <a:t>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("div"));</a:t>
            </a:r>
          </a:p>
          <a:p>
            <a:r>
              <a:rPr lang="en-US" altLang="ko-KR" sz="1400" dirty="0" err="1"/>
              <a:t>container.</a:t>
            </a:r>
            <a:r>
              <a:rPr lang="en-US" altLang="ko-KR" sz="1400" b="1" dirty="0" err="1"/>
              <a:t>add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JButton</a:t>
            </a:r>
            <a:r>
              <a:rPr lang="en-US" altLang="ko-KR" sz="1400" dirty="0"/>
              <a:t>("Calculate"));</a:t>
            </a:r>
            <a:endParaRPr lang="ko-KR" altLang="en-US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5013176"/>
            <a:ext cx="3694926" cy="107534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725144"/>
            <a:ext cx="2283182" cy="154243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1" name="오른쪽 화살표 10"/>
          <p:cNvSpPr/>
          <p:nvPr/>
        </p:nvSpPr>
        <p:spPr>
          <a:xfrm>
            <a:off x="3833748" y="5445224"/>
            <a:ext cx="500066" cy="1428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3877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FlowLayout - </a:t>
            </a:r>
            <a:r>
              <a:rPr lang="ko-KR" altLang="en-US"/>
              <a:t>생성자와 속성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42889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18377"/>
            <a:ext cx="6672263" cy="1933575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1259632" y="3861048"/>
            <a:ext cx="3787561" cy="2601891"/>
            <a:chOff x="5389734" y="3547186"/>
            <a:chExt cx="3787561" cy="260189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1" name="TextBox 20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FlowLayout.LEFT</a:t>
              </a:r>
              <a:r>
                <a:rPr lang="ko-KR" altLang="en-US" sz="1200" dirty="0"/>
                <a:t>로 정렬됨</a:t>
              </a:r>
            </a:p>
          </p:txBody>
        </p:sp>
        <p:cxnSp>
          <p:nvCxnSpPr>
            <p:cNvPr id="22" name="직선 화살표 연결선 21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hGap</a:t>
              </a:r>
              <a:r>
                <a:rPr lang="en-US" altLang="ko-KR" sz="1200" dirty="0"/>
                <a:t> , 30 </a:t>
              </a:r>
              <a:r>
                <a:rPr lang="ko-KR" altLang="en-US" sz="1200" dirty="0"/>
                <a:t>픽셀</a:t>
              </a:r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vGap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40 </a:t>
              </a:r>
              <a:r>
                <a:rPr lang="ko-KR" altLang="en-US" sz="1200" dirty="0"/>
                <a:t>픽셀</a:t>
              </a: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4229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24675" y="1929021"/>
            <a:ext cx="4654699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FlowLayoutEx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FlowLayoutEx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FlowLayout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Container c = </a:t>
            </a:r>
            <a:r>
              <a:rPr lang="en-US" altLang="ko-KR" sz="1200" b="1" dirty="0" err="1"/>
              <a:t>getContentPane</a:t>
            </a:r>
            <a:r>
              <a:rPr lang="en-US" altLang="ko-KR" sz="1200" b="1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FlowLayout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FlowLayout.LEFT</a:t>
            </a:r>
            <a:r>
              <a:rPr lang="en-US" altLang="ko-KR" sz="1200" b="1" dirty="0"/>
              <a:t>, 30, 40));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FlowLayoutEx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9-3 : </a:t>
            </a:r>
            <a:r>
              <a:rPr lang="en-US" altLang="ko-KR" dirty="0" err="1"/>
              <a:t>FlowLayout</a:t>
            </a:r>
            <a:r>
              <a:rPr lang="en-US" altLang="ko-KR" dirty="0"/>
              <a:t> </a:t>
            </a:r>
            <a:r>
              <a:rPr lang="ko-KR" altLang="en-US" dirty="0"/>
              <a:t>배치관리자 활용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179374" y="2536711"/>
            <a:ext cx="3787561" cy="2601891"/>
            <a:chOff x="5389734" y="3547186"/>
            <a:chExt cx="3787561" cy="26018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165" y="3547186"/>
              <a:ext cx="2547540" cy="172102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5389734" y="5872078"/>
              <a:ext cx="1988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FlowLayout.LEFT</a:t>
              </a:r>
              <a:r>
                <a:rPr lang="ko-KR" altLang="en-US" sz="1200" dirty="0"/>
                <a:t>로 정렬됨</a:t>
              </a: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rot="5400000" flipH="1" flipV="1">
              <a:off x="5604842" y="5442656"/>
              <a:ext cx="857256" cy="158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화살표 연결선 16"/>
            <p:cNvCxnSpPr/>
            <p:nvPr/>
          </p:nvCxnSpPr>
          <p:spPr>
            <a:xfrm>
              <a:off x="6509388" y="5514888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66512" y="5586326"/>
              <a:ext cx="12298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hGap</a:t>
              </a:r>
              <a:r>
                <a:rPr lang="en-US" altLang="ko-KR" sz="1200" dirty="0"/>
                <a:t> , 30 </a:t>
              </a:r>
              <a:r>
                <a:rPr lang="ko-KR" altLang="en-US" sz="1200" dirty="0"/>
                <a:t>픽셀</a:t>
              </a:r>
            </a:p>
          </p:txBody>
        </p:sp>
        <p:cxnSp>
          <p:nvCxnSpPr>
            <p:cNvPr id="20" name="직선 화살표 연결선 19"/>
            <p:cNvCxnSpPr/>
            <p:nvPr/>
          </p:nvCxnSpPr>
          <p:spPr>
            <a:xfrm rot="5400000">
              <a:off x="8309548" y="4550475"/>
              <a:ext cx="357190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8460432" y="4443318"/>
              <a:ext cx="7168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vGap</a:t>
              </a:r>
              <a:r>
                <a:rPr lang="en-US" altLang="ko-KR" sz="1200" dirty="0"/>
                <a:t>,</a:t>
              </a:r>
            </a:p>
            <a:p>
              <a:r>
                <a:rPr lang="en-US" altLang="ko-KR" sz="1200" dirty="0"/>
                <a:t>40 </a:t>
              </a:r>
              <a:r>
                <a:rPr lang="ko-KR" altLang="en-US" sz="1200" dirty="0"/>
                <a:t>픽셀</a:t>
              </a: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8036161" y="4371880"/>
              <a:ext cx="571504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7536095" y="4729070"/>
              <a:ext cx="107157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rot="5400000">
              <a:off x="6259355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rot="5400000">
              <a:off x="6545107" y="5264855"/>
              <a:ext cx="500066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42097" y="1321661"/>
            <a:ext cx="84945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수평 간격이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30,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수직 간격을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픽셀로 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LEFT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정렬 배치하는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FlowLayout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가진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부착한 스윙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37469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BorderLayout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9164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컨테이너 공간을 </a:t>
            </a:r>
            <a:r>
              <a:rPr lang="en-US" altLang="ko-KR" dirty="0"/>
              <a:t>5 </a:t>
            </a:r>
            <a:r>
              <a:rPr lang="ko-KR" altLang="en-US" dirty="0"/>
              <a:t>구역으로 분할</a:t>
            </a:r>
            <a:r>
              <a:rPr lang="en-US" altLang="ko-KR" dirty="0"/>
              <a:t>, </a:t>
            </a:r>
            <a:r>
              <a:rPr lang="ko-KR" altLang="en-US" dirty="0"/>
              <a:t>배치</a:t>
            </a:r>
            <a:endParaRPr lang="en-US" altLang="ko-KR" dirty="0"/>
          </a:p>
          <a:p>
            <a:pPr lvl="2"/>
            <a:r>
              <a:rPr lang="en-US" altLang="ko-KR" dirty="0"/>
              <a:t>East, West, South, North, Center</a:t>
            </a:r>
          </a:p>
          <a:p>
            <a:pPr lvl="1"/>
            <a:r>
              <a:rPr lang="ko-KR" altLang="en-US" dirty="0"/>
              <a:t>배치</a:t>
            </a:r>
            <a:r>
              <a:rPr lang="en-US" altLang="ko-KR" dirty="0"/>
              <a:t> </a:t>
            </a:r>
            <a:r>
              <a:rPr lang="ko-KR" altLang="en-US" dirty="0"/>
              <a:t>방법</a:t>
            </a:r>
            <a:endParaRPr lang="en-US" altLang="ko-KR" dirty="0"/>
          </a:p>
          <a:p>
            <a:pPr lvl="2"/>
            <a:r>
              <a:rPr lang="en-US" altLang="ko-KR" dirty="0"/>
              <a:t>add(Component comp, </a:t>
            </a:r>
            <a:r>
              <a:rPr lang="en-US" altLang="ko-KR" dirty="0" err="1"/>
              <a:t>int</a:t>
            </a:r>
            <a:r>
              <a:rPr lang="en-US" altLang="ko-KR" dirty="0"/>
              <a:t> index)</a:t>
            </a:r>
          </a:p>
          <a:p>
            <a:pPr lvl="3"/>
            <a:r>
              <a:rPr lang="en-US" altLang="ko-KR" dirty="0"/>
              <a:t>comp</a:t>
            </a:r>
            <a:r>
              <a:rPr lang="ko-KR" altLang="en-US" dirty="0"/>
              <a:t>를 </a:t>
            </a:r>
            <a:r>
              <a:rPr lang="en-US" altLang="ko-KR" dirty="0"/>
              <a:t>index</a:t>
            </a:r>
            <a:r>
              <a:rPr lang="ko-KR" altLang="en-US" dirty="0"/>
              <a:t>의 공간에 배치</a:t>
            </a:r>
            <a:endParaRPr lang="en-US" altLang="ko-KR" dirty="0"/>
          </a:p>
          <a:p>
            <a:pPr lvl="1"/>
            <a:r>
              <a:rPr lang="ko-KR" altLang="en-US" dirty="0"/>
              <a:t>컨테이너의 크기가 변하면 재배치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1212236" y="4077072"/>
            <a:ext cx="316835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 err="1"/>
              <a:t>container.setLayout</a:t>
            </a:r>
            <a:r>
              <a:rPr lang="en-US" altLang="ko-KR" sz="1200" b="1" dirty="0"/>
              <a:t>(new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());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BorderLayout.WEST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("Calculate"), </a:t>
            </a:r>
          </a:p>
          <a:p>
            <a:r>
              <a:rPr lang="en-US" altLang="ko-KR" sz="1200" dirty="0"/>
              <a:t>	</a:t>
            </a:r>
            <a:r>
              <a:rPr lang="en-US" altLang="ko-KR" sz="1200" dirty="0" err="1"/>
              <a:t>BorderLayout.CENTER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…</a:t>
            </a:r>
          </a:p>
          <a:p>
            <a:r>
              <a:rPr lang="en-US" altLang="ko-KR" sz="1200" dirty="0"/>
              <a:t>…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3321954" y="3789039"/>
            <a:ext cx="5487632" cy="2747714"/>
            <a:chOff x="3321954" y="3789039"/>
            <a:chExt cx="5487632" cy="274771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488" y="4159048"/>
              <a:ext cx="2858424" cy="193104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4669896" y="3799602"/>
              <a:ext cx="182872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/>
                <a:t>BorderLayout.NORTH</a:t>
              </a:r>
              <a:endParaRPr lang="ko-KR" altLang="en-US" sz="1200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21954" y="6248037"/>
              <a:ext cx="164044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/>
                <a:t>BorderLayout.WEST</a:t>
              </a:r>
              <a:endParaRPr lang="ko-KR" altLang="en-US" sz="1200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937716" y="6259754"/>
              <a:ext cx="181695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/>
                <a:t>BorderLayout.SOUTH</a:t>
              </a:r>
              <a:endParaRPr lang="ko-KR" altLang="en-US" sz="12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902966" y="3789039"/>
              <a:ext cx="171497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/>
                <a:t>BorderLayout.EAST</a:t>
              </a:r>
              <a:endParaRPr lang="ko-KR" altLang="en-US" sz="1200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61247" y="6245490"/>
              <a:ext cx="184833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 err="1"/>
                <a:t>BorderLayout.CENTER</a:t>
              </a:r>
              <a:endParaRPr lang="ko-KR" altLang="en-US" sz="1200" dirty="0"/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5393657" y="4076601"/>
              <a:ext cx="0" cy="50601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5393657" y="5868495"/>
              <a:ext cx="0" cy="37954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7679673" y="4066039"/>
              <a:ext cx="0" cy="1157926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>
              <a:off x="6893855" y="5509717"/>
              <a:ext cx="414449" cy="73832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8" idx="0"/>
            </p:cNvCxnSpPr>
            <p:nvPr/>
          </p:nvCxnSpPr>
          <p:spPr>
            <a:xfrm rot="5400000" flipH="1" flipV="1">
              <a:off x="4301532" y="5351955"/>
              <a:ext cx="736728" cy="1055436"/>
            </a:xfrm>
            <a:prstGeom prst="bentConnector2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549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BorderLayout </a:t>
            </a:r>
            <a:r>
              <a:rPr lang="ko-KR" altLang="en-US"/>
              <a:t>생성자와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4824"/>
            <a:ext cx="7300759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9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088" y="4093586"/>
            <a:ext cx="2840745" cy="19190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BorderLayout</a:t>
            </a:r>
            <a:r>
              <a:rPr lang="ko-KR" altLang="en-US"/>
              <a:t>의 사용예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5720" y="3213582"/>
            <a:ext cx="2438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CENTER</a:t>
            </a:r>
            <a:r>
              <a:rPr lang="ko-KR" altLang="en-US" sz="1200"/>
              <a:t>에 컴포넌트가 삽입될 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43240" y="3213582"/>
            <a:ext cx="3166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CENTER</a:t>
            </a:r>
            <a:r>
              <a:rPr lang="ko-KR" altLang="en-US" sz="1200"/>
              <a:t>와 </a:t>
            </a:r>
            <a:r>
              <a:rPr lang="en-US" altLang="ko-KR" sz="1200"/>
              <a:t>NORTH</a:t>
            </a:r>
            <a:r>
              <a:rPr lang="ko-KR" altLang="en-US" sz="1200"/>
              <a:t>에 컴포넌트가 삽입될 때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43702" y="3213582"/>
            <a:ext cx="2089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CENTER,</a:t>
            </a:r>
            <a:r>
              <a:rPr lang="ko-KR" altLang="en-US" sz="1200"/>
              <a:t> </a:t>
            </a:r>
            <a:r>
              <a:rPr lang="en-US" altLang="ko-KR" sz="1200"/>
              <a:t>NORTH, SOUTH</a:t>
            </a:r>
            <a:r>
              <a:rPr lang="ko-KR" altLang="en-US" sz="1200"/>
              <a:t>에</a:t>
            </a:r>
            <a:endParaRPr lang="en-US" altLang="ko-KR" sz="1200"/>
          </a:p>
          <a:p>
            <a:r>
              <a:rPr lang="ko-KR" altLang="en-US" sz="1200"/>
              <a:t> 컴포넌트가 삽입될 때</a:t>
            </a:r>
          </a:p>
        </p:txBody>
      </p:sp>
      <p:cxnSp>
        <p:nvCxnSpPr>
          <p:cNvPr id="15" name="직선 화살표 연결선 14"/>
          <p:cNvCxnSpPr/>
          <p:nvPr/>
        </p:nvCxnSpPr>
        <p:spPr>
          <a:xfrm rot="5400000">
            <a:off x="7382711" y="4682995"/>
            <a:ext cx="258838" cy="794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55403" y="4411097"/>
            <a:ext cx="805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vGap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20 </a:t>
            </a:r>
            <a:r>
              <a:rPr lang="ko-KR" altLang="en-US" sz="1400" dirty="0"/>
              <a:t>픽셀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6512395" y="4605351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6583833" y="4818803"/>
            <a:ext cx="107157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5726577" y="6125609"/>
            <a:ext cx="285752" cy="1588"/>
          </a:xfrm>
          <a:prstGeom prst="straightConnector1">
            <a:avLst/>
          </a:prstGeom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3131" y="6145559"/>
            <a:ext cx="14013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hGap</a:t>
            </a:r>
            <a:r>
              <a:rPr lang="en-US" altLang="ko-KR" sz="1400" dirty="0"/>
              <a:t> , 30 </a:t>
            </a:r>
            <a:r>
              <a:rPr lang="ko-KR" altLang="en-US" sz="1400" dirty="0"/>
              <a:t>픽셀</a:t>
            </a:r>
          </a:p>
        </p:txBody>
      </p:sp>
      <p:cxnSp>
        <p:nvCxnSpPr>
          <p:cNvPr id="19" name="직선 연결선 18"/>
          <p:cNvCxnSpPr/>
          <p:nvPr/>
        </p:nvCxnSpPr>
        <p:spPr>
          <a:xfrm rot="5400000">
            <a:off x="5370181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rot="5400000">
            <a:off x="5655933" y="5839063"/>
            <a:ext cx="71438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59632" y="4553973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new </a:t>
            </a:r>
            <a:r>
              <a:rPr lang="en-US" altLang="ko-KR" sz="1400" dirty="0" err="1"/>
              <a:t>BorderLayout</a:t>
            </a:r>
            <a:r>
              <a:rPr lang="en-US" altLang="ko-KR" sz="1400" dirty="0"/>
              <a:t>(30,20); </a:t>
            </a:r>
          </a:p>
          <a:p>
            <a:r>
              <a:rPr lang="ko-KR" altLang="en-US" sz="1400" dirty="0" err="1"/>
              <a:t>으로</a:t>
            </a:r>
            <a:r>
              <a:rPr lang="ko-KR" altLang="en-US" sz="1400" dirty="0"/>
              <a:t> 배치관리자를 </a:t>
            </a:r>
            <a:endParaRPr lang="en-US" altLang="ko-KR" sz="1400" dirty="0"/>
          </a:p>
          <a:p>
            <a:r>
              <a:rPr lang="ko-KR" altLang="en-US" sz="1400" dirty="0"/>
              <a:t>생성하였을 때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40" y="1547814"/>
            <a:ext cx="2455103" cy="165857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350" y="1540031"/>
            <a:ext cx="2455103" cy="16585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923" y="1547814"/>
            <a:ext cx="2455103" cy="16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AWT</a:t>
            </a:r>
            <a:r>
              <a:rPr lang="ko-KR" altLang="en-US" dirty="0"/>
              <a:t>와 </a:t>
            </a:r>
            <a:r>
              <a:rPr lang="en-US" altLang="ko-KR" dirty="0"/>
              <a:t>Swing </a:t>
            </a:r>
            <a:r>
              <a:rPr lang="ko-KR" altLang="en-US" dirty="0"/>
              <a:t>패키지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en-US" altLang="ko-KR" dirty="0"/>
              <a:t>AWT(Abstract Windowing Toolkit)</a:t>
            </a:r>
          </a:p>
          <a:p>
            <a:pPr lvl="1"/>
            <a:r>
              <a:rPr lang="ko-KR" altLang="en-US" dirty="0"/>
              <a:t>자바가 처음 나왔을 때 함께 배포된 </a:t>
            </a:r>
            <a:r>
              <a:rPr lang="en-US" altLang="ko-KR" dirty="0"/>
              <a:t>GUI </a:t>
            </a:r>
            <a:r>
              <a:rPr lang="ko-KR" altLang="en-US" dirty="0"/>
              <a:t>라이브러리</a:t>
            </a:r>
            <a:endParaRPr lang="en-US" altLang="ko-KR" dirty="0"/>
          </a:p>
          <a:p>
            <a:pPr lvl="1"/>
            <a:r>
              <a:rPr lang="en-US" altLang="ko-KR" dirty="0" err="1"/>
              <a:t>java.awt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en-US" altLang="ko-KR" dirty="0"/>
              <a:t>AWT </a:t>
            </a:r>
            <a:r>
              <a:rPr lang="ko-KR" altLang="en-US" dirty="0"/>
              <a:t>컴포넌트는 중량 컴포넌트</a:t>
            </a:r>
            <a:r>
              <a:rPr lang="en-US" altLang="ko-KR" dirty="0"/>
              <a:t>(Heavy weight components)</a:t>
            </a:r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컴포넌트는 </a:t>
            </a:r>
            <a:r>
              <a:rPr lang="en-US" altLang="ko-KR" dirty="0"/>
              <a:t>native(peer) </a:t>
            </a:r>
            <a:r>
              <a:rPr lang="ko-KR" altLang="en-US" dirty="0"/>
              <a:t>운영체제의 </a:t>
            </a:r>
            <a:r>
              <a:rPr lang="en-US" altLang="ko-KR" dirty="0"/>
              <a:t>GUI </a:t>
            </a:r>
            <a:r>
              <a:rPr lang="ko-KR" altLang="en-US" dirty="0"/>
              <a:t>컴포넌트의 도움을 받아 작동</a:t>
            </a:r>
            <a:endParaRPr lang="en-US" altLang="ko-KR" dirty="0"/>
          </a:p>
          <a:p>
            <a:pPr lvl="2"/>
            <a:r>
              <a:rPr lang="ko-KR" altLang="en-US" dirty="0"/>
              <a:t>운영체제에 많은 부담</a:t>
            </a:r>
            <a:r>
              <a:rPr lang="en-US" altLang="ko-KR" dirty="0"/>
              <a:t>. </a:t>
            </a:r>
            <a:r>
              <a:rPr lang="ko-KR" altLang="en-US" dirty="0"/>
              <a:t>오히려 처리 속도는 빠름</a:t>
            </a:r>
            <a:endParaRPr lang="en-US" altLang="ko-KR" dirty="0"/>
          </a:p>
          <a:p>
            <a:r>
              <a:rPr lang="en-US" altLang="ko-KR" dirty="0"/>
              <a:t>Swing(</a:t>
            </a:r>
            <a:r>
              <a:rPr lang="ko-KR" altLang="en-US" dirty="0"/>
              <a:t>스윙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AWT </a:t>
            </a:r>
            <a:r>
              <a:rPr lang="ko-KR" altLang="en-US" dirty="0"/>
              <a:t>기술을 기반으로 순수 자바 언어로 만들어진 라이브러리</a:t>
            </a:r>
            <a:endParaRPr lang="en-US" altLang="ko-KR" dirty="0"/>
          </a:p>
          <a:p>
            <a:pPr lvl="2"/>
            <a:r>
              <a:rPr lang="ko-KR" altLang="en-US" dirty="0"/>
              <a:t>모든 </a:t>
            </a:r>
            <a:r>
              <a:rPr lang="en-US" altLang="ko-KR" dirty="0"/>
              <a:t>AWT </a:t>
            </a:r>
            <a:r>
              <a:rPr lang="ko-KR" altLang="en-US" dirty="0"/>
              <a:t>기능 </a:t>
            </a:r>
            <a:r>
              <a:rPr lang="en-US" altLang="ko-KR" dirty="0"/>
              <a:t>+ </a:t>
            </a:r>
            <a:r>
              <a:rPr lang="ko-KR" altLang="en-US" dirty="0"/>
              <a:t>추가된 풍부하고 화려한 고급 컴포넌트</a:t>
            </a:r>
            <a:endParaRPr lang="en-US" altLang="ko-KR" dirty="0"/>
          </a:p>
          <a:p>
            <a:pPr lvl="2"/>
            <a:r>
              <a:rPr lang="en-US" altLang="ko-KR" dirty="0"/>
              <a:t>AWT </a:t>
            </a:r>
            <a:r>
              <a:rPr lang="ko-KR" altLang="en-US" dirty="0"/>
              <a:t>컴포넌트에 </a:t>
            </a:r>
            <a:r>
              <a:rPr lang="en-US" altLang="ko-KR" dirty="0"/>
              <a:t>J</a:t>
            </a:r>
            <a:r>
              <a:rPr lang="ko-KR" altLang="en-US" dirty="0"/>
              <a:t>자가 덧붙여진 이름의 클래스</a:t>
            </a:r>
            <a:endParaRPr lang="en-US" altLang="ko-KR" dirty="0"/>
          </a:p>
          <a:p>
            <a:pPr lvl="2"/>
            <a:r>
              <a:rPr lang="ko-KR" altLang="en-US" dirty="0"/>
              <a:t>그 외 </a:t>
            </a:r>
            <a:r>
              <a:rPr lang="en-US" altLang="ko-KR" dirty="0"/>
              <a:t>J </a:t>
            </a:r>
            <a:r>
              <a:rPr lang="ko-KR" altLang="en-US" dirty="0"/>
              <a:t>자로 시작하는 클래스</a:t>
            </a:r>
            <a:endParaRPr lang="en-US" altLang="ko-KR" dirty="0"/>
          </a:p>
          <a:p>
            <a:pPr lvl="1"/>
            <a:r>
              <a:rPr lang="en-US" altLang="ko-KR" dirty="0" err="1"/>
              <a:t>javax.swing</a:t>
            </a:r>
            <a:r>
              <a:rPr lang="en-US" altLang="ko-KR" dirty="0"/>
              <a:t> </a:t>
            </a:r>
            <a:r>
              <a:rPr lang="ko-KR" altLang="en-US" dirty="0"/>
              <a:t>패키지</a:t>
            </a:r>
            <a:endParaRPr lang="en-US" altLang="ko-KR" dirty="0"/>
          </a:p>
          <a:p>
            <a:pPr lvl="1"/>
            <a:r>
              <a:rPr lang="en-US" altLang="ko-KR" dirty="0"/>
              <a:t>Swing </a:t>
            </a:r>
            <a:r>
              <a:rPr lang="ko-KR" altLang="en-US" dirty="0"/>
              <a:t>컴포넌트는 경량 컴포넌트</a:t>
            </a:r>
            <a:r>
              <a:rPr lang="en-US" altLang="ko-KR" dirty="0"/>
              <a:t>(Light weight components) </a:t>
            </a:r>
          </a:p>
          <a:p>
            <a:pPr lvl="2"/>
            <a:r>
              <a:rPr lang="en-US" altLang="ko-KR" dirty="0"/>
              <a:t>native(peer)</a:t>
            </a:r>
            <a:r>
              <a:rPr lang="ko-KR" altLang="en-US" dirty="0"/>
              <a:t> 운영체제에 의존하지 않음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58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/>
              <a:t>9-4 : </a:t>
            </a:r>
            <a:r>
              <a:rPr lang="en-US" altLang="ko-KR" sz="2400" dirty="0" err="1"/>
              <a:t>BorderLayout</a:t>
            </a:r>
            <a:r>
              <a:rPr lang="en-US" altLang="ko-KR" sz="2400" dirty="0"/>
              <a:t> </a:t>
            </a:r>
            <a:r>
              <a:rPr lang="ko-KR" altLang="en-US" sz="2400" dirty="0"/>
              <a:t>배치관리자를 사용하는 예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28712" y="1744355"/>
            <a:ext cx="5023407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BorderLayoutEx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BorderLayout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c.setLayout</a:t>
            </a:r>
            <a:r>
              <a:rPr lang="en-US" altLang="ko-KR" sz="1200" dirty="0"/>
              <a:t>(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BorderLayout</a:t>
            </a:r>
            <a:r>
              <a:rPr lang="en-US" altLang="ko-KR" sz="1200" b="1" dirty="0"/>
              <a:t>(30, 20)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("Calculate"), </a:t>
            </a:r>
            <a:r>
              <a:rPr lang="en-US" altLang="ko-KR" sz="1200" dirty="0" err="1"/>
              <a:t>BorderLayout.CENTER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("add"), </a:t>
            </a:r>
            <a:r>
              <a:rPr lang="en-US" altLang="ko-KR" sz="1200" dirty="0" err="1"/>
              <a:t>BorderLayout.NORTH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("sub"), </a:t>
            </a:r>
            <a:r>
              <a:rPr lang="en-US" altLang="ko-KR" sz="1200" dirty="0" err="1"/>
              <a:t>BorderLayout.SOUTH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mul</a:t>
            </a:r>
            <a:r>
              <a:rPr lang="en-US" altLang="ko-KR" sz="1200" dirty="0"/>
              <a:t>"), </a:t>
            </a:r>
            <a:r>
              <a:rPr lang="en-US" altLang="ko-KR" sz="1200" dirty="0" err="1"/>
              <a:t>BorderLayout.EAST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("div"), </a:t>
            </a:r>
            <a:r>
              <a:rPr lang="en-US" altLang="ko-KR" sz="1200" dirty="0" err="1"/>
              <a:t>BorderLayout.WEST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200); // </a:t>
            </a:r>
            <a:r>
              <a:rPr lang="ko-KR" altLang="en-US" sz="1200" dirty="0"/>
              <a:t>프레임 크기 </a:t>
            </a:r>
            <a:r>
              <a:rPr lang="en-US" altLang="ko-KR" sz="1200" dirty="0"/>
              <a:t>300×200 </a:t>
            </a:r>
            <a:r>
              <a:rPr lang="ko-KR" altLang="en-US" sz="1200" dirty="0"/>
              <a:t>설정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 // </a:t>
            </a:r>
            <a:r>
              <a:rPr lang="ko-KR" altLang="en-US" sz="1200" dirty="0"/>
              <a:t>프레임을 화면에 출력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	w </a:t>
            </a:r>
            <a:r>
              <a:rPr lang="en-US" altLang="ko-KR" sz="1200" dirty="0" err="1"/>
              <a:t>BorderLayoutEx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122455" y="1936362"/>
            <a:ext cx="3914041" cy="2425272"/>
            <a:chOff x="5069595" y="1748799"/>
            <a:chExt cx="3914041" cy="242527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9595" y="1748799"/>
              <a:ext cx="2903543" cy="1961523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/>
            <p:nvPr/>
          </p:nvCxnSpPr>
          <p:spPr>
            <a:xfrm>
              <a:off x="8034937" y="2287059"/>
              <a:ext cx="0" cy="189864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178607" y="2075209"/>
              <a:ext cx="805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vGap</a:t>
              </a:r>
              <a:r>
                <a:rPr lang="en-US" altLang="ko-KR" sz="1400" dirty="0"/>
                <a:t>,</a:t>
              </a:r>
            </a:p>
            <a:p>
              <a:r>
                <a:rPr lang="en-US" altLang="ko-KR" sz="1400" dirty="0"/>
                <a:t>20 </a:t>
              </a:r>
              <a:r>
                <a:rPr lang="ko-KR" altLang="en-US" sz="1400" dirty="0"/>
                <a:t>픽셀</a:t>
              </a:r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7602889" y="2269463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7674327" y="2482915"/>
              <a:ext cx="499895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>
              <a:off x="7106071" y="3846344"/>
              <a:ext cx="285752" cy="1588"/>
            </a:xfrm>
            <a:prstGeom prst="straightConnector1">
              <a:avLst/>
            </a:prstGeom>
            <a:ln>
              <a:solidFill>
                <a:srgbClr val="FF0000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962625" y="3866294"/>
              <a:ext cx="14013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hGap</a:t>
              </a:r>
              <a:r>
                <a:rPr lang="en-US" altLang="ko-KR" sz="1400" dirty="0"/>
                <a:t> , 30 </a:t>
              </a:r>
              <a:r>
                <a:rPr lang="ko-KR" altLang="en-US" sz="1400" dirty="0"/>
                <a:t>픽셀</a:t>
              </a:r>
            </a:p>
          </p:txBody>
        </p:sp>
        <p:cxnSp>
          <p:nvCxnSpPr>
            <p:cNvPr id="14" name="직선 연결선 13"/>
            <p:cNvCxnSpPr/>
            <p:nvPr/>
          </p:nvCxnSpPr>
          <p:spPr>
            <a:xfrm rot="5400000">
              <a:off x="6749675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 rot="5400000">
              <a:off x="7035427" y="3559798"/>
              <a:ext cx="71438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직사각형 15"/>
          <p:cNvSpPr/>
          <p:nvPr/>
        </p:nvSpPr>
        <p:spPr>
          <a:xfrm>
            <a:off x="524674" y="1351167"/>
            <a:ext cx="82237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BorderLayout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배치관리자를 사용하여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컨텐트팬에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다음과 같이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버튼 컴포넌트를 삽입하라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61405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9" y="3212976"/>
            <a:ext cx="2887317" cy="195056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GridLayout</a:t>
            </a:r>
            <a:endParaRPr lang="ko-KR" altLang="en-US"/>
          </a:p>
        </p:txBody>
      </p:sp>
      <p:sp>
        <p:nvSpPr>
          <p:cNvPr id="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286412"/>
          </a:xfrm>
        </p:spPr>
        <p:txBody>
          <a:bodyPr/>
          <a:lstStyle/>
          <a:p>
            <a:r>
              <a:rPr lang="ko-KR" altLang="en-US" dirty="0"/>
              <a:t>배치방법</a:t>
            </a:r>
            <a:endParaRPr lang="en-US" altLang="ko-KR" dirty="0"/>
          </a:p>
          <a:p>
            <a:pPr lvl="1"/>
            <a:r>
              <a:rPr lang="ko-KR" altLang="en-US" dirty="0"/>
              <a:t>컨테이너 공간을 동일한 사각형 격자</a:t>
            </a:r>
            <a:r>
              <a:rPr lang="en-US" altLang="ko-KR" dirty="0"/>
              <a:t>(</a:t>
            </a:r>
            <a:r>
              <a:rPr lang="ko-KR" altLang="en-US" dirty="0" err="1"/>
              <a:t>그리드</a:t>
            </a:r>
            <a:r>
              <a:rPr lang="en-US" altLang="ko-KR" dirty="0"/>
              <a:t>)</a:t>
            </a:r>
            <a:r>
              <a:rPr lang="ko-KR" altLang="en-US" dirty="0"/>
              <a:t>로 분할하고 각 셀에 하나의 컴포넌트 배치</a:t>
            </a:r>
            <a:endParaRPr lang="en-US" altLang="ko-KR" dirty="0"/>
          </a:p>
          <a:p>
            <a:pPr lvl="2"/>
            <a:r>
              <a:rPr lang="ko-KR" altLang="en-US" dirty="0"/>
              <a:t>격자 구성은 </a:t>
            </a:r>
            <a:r>
              <a:rPr lang="ko-KR" altLang="en-US" dirty="0" err="1"/>
              <a:t>생성자에</a:t>
            </a:r>
            <a:r>
              <a:rPr lang="ko-KR" altLang="en-US" dirty="0"/>
              <a:t> 행수와 열수 지정</a:t>
            </a:r>
            <a:endParaRPr lang="en-US" altLang="ko-KR" dirty="0"/>
          </a:p>
          <a:p>
            <a:pPr lvl="2"/>
            <a:r>
              <a:rPr lang="ko-KR" altLang="en-US" dirty="0"/>
              <a:t>셀에 왼쪽에서 오른쪽으로</a:t>
            </a:r>
            <a:r>
              <a:rPr lang="en-US" altLang="ko-KR" dirty="0"/>
              <a:t>, </a:t>
            </a:r>
            <a:r>
              <a:rPr lang="ko-KR" altLang="en-US" dirty="0"/>
              <a:t>다시 위에서 아래로 순서대로 배치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컨테이너의 크기가 변하면 재배치</a:t>
            </a:r>
            <a:endParaRPr lang="en-US" altLang="ko-KR" dirty="0"/>
          </a:p>
          <a:p>
            <a:pPr lvl="2"/>
            <a:r>
              <a:rPr lang="ko-KR" altLang="en-US" dirty="0"/>
              <a:t>크기 재조정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596460" y="4380562"/>
            <a:ext cx="1879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/>
              <a:t> 4x3 </a:t>
            </a:r>
            <a:r>
              <a:rPr lang="ko-KR" altLang="en-US" sz="1200"/>
              <a:t>그리드 레이아웃 설정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총 </a:t>
            </a:r>
            <a:r>
              <a:rPr lang="en-US" altLang="ko-KR" sz="1200"/>
              <a:t>11 </a:t>
            </a:r>
            <a:r>
              <a:rPr lang="ko-KR" altLang="en-US" sz="1200"/>
              <a:t>개의 버튼이 순서대로 </a:t>
            </a:r>
            <a:r>
              <a:rPr lang="en-US" altLang="ko-KR" sz="1200"/>
              <a:t>add </a:t>
            </a:r>
            <a:r>
              <a:rPr lang="ko-KR" altLang="en-US" sz="1200"/>
              <a:t>됨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수직 간격 </a:t>
            </a:r>
            <a:r>
              <a:rPr lang="en-US" altLang="ko-KR" sz="1200"/>
              <a:t>vGap : 5 </a:t>
            </a:r>
            <a:r>
              <a:rPr lang="ko-KR" altLang="en-US" sz="1200"/>
              <a:t>픽셀</a:t>
            </a:r>
            <a:endParaRPr lang="en-US" altLang="ko-KR" sz="1200"/>
          </a:p>
          <a:p>
            <a:pPr>
              <a:buFont typeface="Arial" pitchFamily="34" charset="0"/>
              <a:buChar char="•"/>
            </a:pPr>
            <a:r>
              <a:rPr lang="ko-KR" altLang="en-US" sz="1200"/>
              <a:t> 수평 간격 </a:t>
            </a:r>
            <a:r>
              <a:rPr lang="en-US" altLang="ko-KR" sz="1200"/>
              <a:t>hGap : 5 </a:t>
            </a:r>
            <a:r>
              <a:rPr lang="ko-KR" altLang="en-US" sz="1200"/>
              <a:t>픽셀</a:t>
            </a:r>
            <a:endParaRPr lang="ko-KR" altLang="en-US" sz="1200" dirty="0"/>
          </a:p>
        </p:txBody>
      </p:sp>
      <p:sp>
        <p:nvSpPr>
          <p:cNvPr id="7" name="자유형 6"/>
          <p:cNvSpPr/>
          <p:nvPr/>
        </p:nvSpPr>
        <p:spPr>
          <a:xfrm>
            <a:off x="896045" y="3662039"/>
            <a:ext cx="2591947" cy="1270000"/>
          </a:xfrm>
          <a:custGeom>
            <a:avLst/>
            <a:gdLst>
              <a:gd name="connsiteX0" fmla="*/ 310054 w 2806261"/>
              <a:gd name="connsiteY0" fmla="*/ 19269 h 1270000"/>
              <a:gd name="connsiteX1" fmla="*/ 2212427 w 2806261"/>
              <a:gd name="connsiteY1" fmla="*/ 19269 h 1270000"/>
              <a:gd name="connsiteX2" fmla="*/ 2496206 w 2806261"/>
              <a:gd name="connsiteY2" fmla="*/ 134883 h 1270000"/>
              <a:gd name="connsiteX3" fmla="*/ 352096 w 2806261"/>
              <a:gd name="connsiteY3" fmla="*/ 345090 h 1270000"/>
              <a:gd name="connsiteX4" fmla="*/ 667406 w 2806261"/>
              <a:gd name="connsiteY4" fmla="*/ 471214 h 1270000"/>
              <a:gd name="connsiteX5" fmla="*/ 2191406 w 2806261"/>
              <a:gd name="connsiteY5" fmla="*/ 460704 h 1270000"/>
              <a:gd name="connsiteX6" fmla="*/ 2391102 w 2806261"/>
              <a:gd name="connsiteY6" fmla="*/ 618359 h 1270000"/>
              <a:gd name="connsiteX7" fmla="*/ 331075 w 2806261"/>
              <a:gd name="connsiteY7" fmla="*/ 744483 h 1270000"/>
              <a:gd name="connsiteX8" fmla="*/ 541282 w 2806261"/>
              <a:gd name="connsiteY8" fmla="*/ 860097 h 1270000"/>
              <a:gd name="connsiteX9" fmla="*/ 2233447 w 2806261"/>
              <a:gd name="connsiteY9" fmla="*/ 870607 h 1270000"/>
              <a:gd name="connsiteX10" fmla="*/ 2412123 w 2806261"/>
              <a:gd name="connsiteY10" fmla="*/ 1017752 h 1270000"/>
              <a:gd name="connsiteX11" fmla="*/ 320565 w 2806261"/>
              <a:gd name="connsiteY11" fmla="*/ 1133366 h 1270000"/>
              <a:gd name="connsiteX12" fmla="*/ 488730 w 2806261"/>
              <a:gd name="connsiteY12" fmla="*/ 1217449 h 1270000"/>
              <a:gd name="connsiteX13" fmla="*/ 2065282 w 2806261"/>
              <a:gd name="connsiteY13" fmla="*/ 1270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06261" h="1270000">
                <a:moveTo>
                  <a:pt x="310054" y="19269"/>
                </a:moveTo>
                <a:cubicBezTo>
                  <a:pt x="1079061" y="9634"/>
                  <a:pt x="1848068" y="0"/>
                  <a:pt x="2212427" y="19269"/>
                </a:cubicBezTo>
                <a:cubicBezTo>
                  <a:pt x="2576786" y="38538"/>
                  <a:pt x="2806261" y="80580"/>
                  <a:pt x="2496206" y="134883"/>
                </a:cubicBezTo>
                <a:cubicBezTo>
                  <a:pt x="2186151" y="189186"/>
                  <a:pt x="656896" y="289035"/>
                  <a:pt x="352096" y="345090"/>
                </a:cubicBezTo>
                <a:cubicBezTo>
                  <a:pt x="47296" y="401145"/>
                  <a:pt x="360854" y="451945"/>
                  <a:pt x="667406" y="471214"/>
                </a:cubicBezTo>
                <a:cubicBezTo>
                  <a:pt x="973958" y="490483"/>
                  <a:pt x="1904123" y="436180"/>
                  <a:pt x="2191406" y="460704"/>
                </a:cubicBezTo>
                <a:cubicBezTo>
                  <a:pt x="2478689" y="485228"/>
                  <a:pt x="2701157" y="571063"/>
                  <a:pt x="2391102" y="618359"/>
                </a:cubicBezTo>
                <a:cubicBezTo>
                  <a:pt x="2081047" y="665655"/>
                  <a:pt x="639378" y="704193"/>
                  <a:pt x="331075" y="744483"/>
                </a:cubicBezTo>
                <a:cubicBezTo>
                  <a:pt x="22772" y="784773"/>
                  <a:pt x="224220" y="839076"/>
                  <a:pt x="541282" y="860097"/>
                </a:cubicBezTo>
                <a:cubicBezTo>
                  <a:pt x="858344" y="881118"/>
                  <a:pt x="1921640" y="844331"/>
                  <a:pt x="2233447" y="870607"/>
                </a:cubicBezTo>
                <a:cubicBezTo>
                  <a:pt x="2545254" y="896883"/>
                  <a:pt x="2730937" y="973959"/>
                  <a:pt x="2412123" y="1017752"/>
                </a:cubicBezTo>
                <a:cubicBezTo>
                  <a:pt x="2093309" y="1061545"/>
                  <a:pt x="641130" y="1100083"/>
                  <a:pt x="320565" y="1133366"/>
                </a:cubicBezTo>
                <a:cubicBezTo>
                  <a:pt x="0" y="1166649"/>
                  <a:pt x="197944" y="1194677"/>
                  <a:pt x="488730" y="1217449"/>
                </a:cubicBezTo>
                <a:cubicBezTo>
                  <a:pt x="779516" y="1240221"/>
                  <a:pt x="1422399" y="1255110"/>
                  <a:pt x="2065282" y="1270000"/>
                </a:cubicBezTo>
              </a:path>
            </a:pathLst>
          </a:cu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751206" y="3340316"/>
            <a:ext cx="5014842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err="1"/>
              <a:t>container.setLayout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GridLayout</a:t>
            </a:r>
            <a:r>
              <a:rPr lang="en-US" altLang="ko-KR" sz="1200" dirty="0"/>
              <a:t>(4,3,5,5)); // 4×3 </a:t>
            </a:r>
            <a:r>
              <a:rPr lang="ko-KR" altLang="en-US" sz="1200" dirty="0"/>
              <a:t>분할로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("1")); // </a:t>
            </a:r>
            <a:r>
              <a:rPr lang="ko-KR" altLang="en-US" sz="1200" dirty="0"/>
              <a:t>상단 왼쪽 첫 번째 셀에 버튼 배치</a:t>
            </a:r>
          </a:p>
          <a:p>
            <a:r>
              <a:rPr lang="en-US" altLang="ko-KR" sz="1200" dirty="0" err="1"/>
              <a:t>container.add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("2")); // </a:t>
            </a:r>
            <a:r>
              <a:rPr lang="ko-KR" altLang="en-US" sz="1200" dirty="0"/>
              <a:t>그 옆 셀에 버튼 배치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567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GridLayout </a:t>
            </a:r>
            <a:r>
              <a:rPr lang="ko-KR" altLang="en-US"/>
              <a:t>생성자와 속성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7343758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9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0" y="1932113"/>
            <a:ext cx="2838419" cy="191752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9-5 : </a:t>
            </a:r>
            <a:r>
              <a:rPr lang="en-US" altLang="ko-KR" dirty="0" err="1"/>
              <a:t>GridLayout</a:t>
            </a:r>
            <a:r>
              <a:rPr lang="ko-KR" altLang="en-US" dirty="0"/>
              <a:t>으로 입력 폼 만들기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211960" y="1334953"/>
            <a:ext cx="429950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GridLayoutEx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GridLayout</a:t>
            </a:r>
            <a:r>
              <a:rPr lang="en-US" altLang="ko-KR" sz="1200" dirty="0"/>
              <a:t> Sample");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GridLayout</a:t>
            </a:r>
            <a:r>
              <a:rPr lang="en-US" altLang="ko-KR" sz="1200" b="1" dirty="0"/>
              <a:t> grid = new </a:t>
            </a:r>
            <a:r>
              <a:rPr lang="en-US" altLang="ko-KR" sz="1200" b="1" dirty="0" err="1"/>
              <a:t>GridLayout</a:t>
            </a:r>
            <a:r>
              <a:rPr lang="en-US" altLang="ko-KR" sz="1200" b="1" dirty="0"/>
              <a:t>(4, 2);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grid.setVgap</a:t>
            </a:r>
            <a:r>
              <a:rPr lang="en-US" altLang="ko-KR" sz="1200" b="1" dirty="0"/>
              <a:t>(5);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	</a:t>
            </a:r>
            <a:r>
              <a:rPr lang="en-US" altLang="ko-KR" sz="1200" b="1" dirty="0" err="1"/>
              <a:t>c.setLayout</a:t>
            </a:r>
            <a:r>
              <a:rPr lang="en-US" altLang="ko-KR" sz="1200" b="1" dirty="0"/>
              <a:t>(grid);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이름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학번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학과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 </a:t>
            </a:r>
            <a:r>
              <a:rPr lang="ko-KR" altLang="en-US" sz="1200" dirty="0"/>
              <a:t>과목</a:t>
            </a:r>
            <a:r>
              <a:rPr lang="en-US" altLang="ko-KR" sz="1200" dirty="0"/>
              <a:t>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(new </a:t>
            </a:r>
            <a:r>
              <a:rPr lang="en-US" altLang="ko-KR" sz="1200" dirty="0" err="1"/>
              <a:t>JTextField</a:t>
            </a:r>
            <a:r>
              <a:rPr lang="en-US" altLang="ko-KR" sz="1200" dirty="0"/>
              <a:t>(""));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GridLayoutEx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자유형 6"/>
          <p:cNvSpPr/>
          <p:nvPr/>
        </p:nvSpPr>
        <p:spPr>
          <a:xfrm>
            <a:off x="1475656" y="3410148"/>
            <a:ext cx="506248" cy="722961"/>
          </a:xfrm>
          <a:custGeom>
            <a:avLst/>
            <a:gdLst>
              <a:gd name="connsiteX0" fmla="*/ 117365 w 506248"/>
              <a:gd name="connsiteY0" fmla="*/ 1206938 h 1206938"/>
              <a:gd name="connsiteX1" fmla="*/ 12262 w 506248"/>
              <a:gd name="connsiteY1" fmla="*/ 797035 h 1206938"/>
              <a:gd name="connsiteX2" fmla="*/ 43793 w 506248"/>
              <a:gd name="connsiteY2" fmla="*/ 271517 h 1206938"/>
              <a:gd name="connsiteX3" fmla="*/ 232979 w 506248"/>
              <a:gd name="connsiteY3" fmla="*/ 40290 h 1206938"/>
              <a:gd name="connsiteX4" fmla="*/ 506248 w 506248"/>
              <a:gd name="connsiteY4" fmla="*/ 29779 h 1206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248" h="1206938">
                <a:moveTo>
                  <a:pt x="117365" y="1206938"/>
                </a:moveTo>
                <a:cubicBezTo>
                  <a:pt x="70944" y="1079938"/>
                  <a:pt x="24524" y="952938"/>
                  <a:pt x="12262" y="797035"/>
                </a:cubicBezTo>
                <a:cubicBezTo>
                  <a:pt x="0" y="641132"/>
                  <a:pt x="7007" y="397641"/>
                  <a:pt x="43793" y="271517"/>
                </a:cubicBezTo>
                <a:cubicBezTo>
                  <a:pt x="80579" y="145393"/>
                  <a:pt x="155903" y="80580"/>
                  <a:pt x="232979" y="40290"/>
                </a:cubicBezTo>
                <a:cubicBezTo>
                  <a:pt x="310055" y="0"/>
                  <a:pt x="408151" y="14889"/>
                  <a:pt x="506248" y="29779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3568" y="4119463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두 행 사이의 수직 간격 </a:t>
            </a:r>
            <a:endParaRPr lang="en-US" altLang="ko-KR" sz="1200" dirty="0"/>
          </a:p>
          <a:p>
            <a:r>
              <a:rPr lang="en-US" altLang="ko-KR" sz="1200" dirty="0" err="1"/>
              <a:t>vGap</a:t>
            </a:r>
            <a:r>
              <a:rPr lang="ko-KR" altLang="en-US" sz="1200" dirty="0"/>
              <a:t>이 </a:t>
            </a:r>
            <a:r>
              <a:rPr lang="en-US" altLang="ko-KR" sz="1200" dirty="0"/>
              <a:t>5 </a:t>
            </a:r>
            <a:r>
              <a:rPr lang="ko-KR" altLang="en-US" sz="1200" dirty="0"/>
              <a:t>픽셀로 설정됨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2720" y="1374335"/>
            <a:ext cx="36772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아래 화면과 같이 사용자로부터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폼을 스윙 응용프로그램을 작성하라</a:t>
            </a:r>
          </a:p>
        </p:txBody>
      </p:sp>
    </p:spTree>
    <p:extLst>
      <p:ext uri="{BB962C8B-B14F-4D97-AF65-F5344CB8AC3E}">
        <p14:creationId xmlns:p14="http://schemas.microsoft.com/office/powerpoint/2010/main" val="636634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배치관리자 없는 컨테이너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배치관리자가 없는 컨테이너란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응용프로그램에서 컴포넌트의 절대 크기와 절대 위치 결정</a:t>
            </a:r>
            <a:endParaRPr lang="en-US" altLang="ko-KR" dirty="0"/>
          </a:p>
          <a:p>
            <a:r>
              <a:rPr lang="ko-KR" altLang="en-US" dirty="0"/>
              <a:t>용도</a:t>
            </a:r>
            <a:endParaRPr lang="en-US" altLang="ko-KR" dirty="0"/>
          </a:p>
          <a:p>
            <a:pPr lvl="1"/>
            <a:r>
              <a:rPr lang="ko-KR" altLang="en-US" dirty="0"/>
              <a:t>컴포넌트의 크기나 위치를 개발자 임의로 결정하고자 하는 경우</a:t>
            </a:r>
            <a:endParaRPr lang="en-US" altLang="ko-KR" dirty="0"/>
          </a:p>
          <a:p>
            <a:pPr lvl="1"/>
            <a:r>
              <a:rPr lang="ko-KR" altLang="en-US" dirty="0"/>
              <a:t>게임 프로그램과 같이 시간이나 마우스</a:t>
            </a:r>
            <a:r>
              <a:rPr lang="en-US" altLang="ko-KR" dirty="0"/>
              <a:t>/</a:t>
            </a:r>
            <a:r>
              <a:rPr lang="ko-KR" altLang="en-US" dirty="0"/>
              <a:t>키보드의 입력에 따라 컴포넌트들의 위치와 크기가 수시로 변하는 경우</a:t>
            </a:r>
            <a:endParaRPr lang="en-US" altLang="ko-KR" dirty="0"/>
          </a:p>
          <a:p>
            <a:pPr lvl="1"/>
            <a:r>
              <a:rPr lang="ko-KR" altLang="en-US" dirty="0"/>
              <a:t>여러 컴포넌트들이 서로 겹쳐 출력하고자 하는 경우</a:t>
            </a:r>
            <a:endParaRPr lang="en-US" altLang="ko-KR" dirty="0"/>
          </a:p>
          <a:p>
            <a:r>
              <a:rPr lang="ko-KR" altLang="en-US" dirty="0"/>
              <a:t>컨테이너의 배치 관리자 제거 방법</a:t>
            </a:r>
            <a:endParaRPr lang="en-US" altLang="ko-KR" dirty="0"/>
          </a:p>
          <a:p>
            <a:pPr lvl="1"/>
            <a:r>
              <a:rPr lang="en-US" altLang="ko-KR" dirty="0" err="1"/>
              <a:t>container.setLayout</a:t>
            </a:r>
            <a:r>
              <a:rPr lang="en-US" altLang="ko-KR" dirty="0"/>
              <a:t>(null);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컴포넌트의 절대 크기와 절대 위치 설정</a:t>
            </a:r>
            <a:endParaRPr lang="en-US" altLang="ko-KR" dirty="0"/>
          </a:p>
          <a:p>
            <a:pPr lvl="1"/>
            <a:r>
              <a:rPr lang="ko-KR" altLang="en-US" dirty="0"/>
              <a:t>프로그램 내에서 이루어져야 함</a:t>
            </a:r>
            <a:endParaRPr lang="en-US" altLang="ko-KR" dirty="0"/>
          </a:p>
          <a:p>
            <a:pPr lvl="1"/>
            <a:r>
              <a:rPr lang="ko-KR" altLang="en-US" dirty="0"/>
              <a:t>다음 </a:t>
            </a:r>
            <a:r>
              <a:rPr lang="ko-KR" altLang="en-US" dirty="0" err="1"/>
              <a:t>메소드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2"/>
            <a:r>
              <a:rPr lang="ko-KR" altLang="en-US" dirty="0"/>
              <a:t>컴포넌트 크기 설정 </a:t>
            </a:r>
            <a:r>
              <a:rPr lang="en-US" altLang="ko-KR" dirty="0"/>
              <a:t>: </a:t>
            </a:r>
            <a:r>
              <a:rPr lang="en-US" altLang="ko-KR" dirty="0" err="1"/>
              <a:t>component.setSize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height);</a:t>
            </a:r>
          </a:p>
          <a:p>
            <a:pPr lvl="2"/>
            <a:r>
              <a:rPr lang="ko-KR" altLang="en-US" dirty="0"/>
              <a:t>컴포넌트 위치 설정 </a:t>
            </a:r>
            <a:r>
              <a:rPr lang="en-US" altLang="ko-KR" dirty="0"/>
              <a:t>: </a:t>
            </a:r>
            <a:r>
              <a:rPr lang="en-US" altLang="ko-KR" dirty="0" err="1"/>
              <a:t>component.setLocation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y);</a:t>
            </a:r>
          </a:p>
          <a:p>
            <a:pPr lvl="2"/>
            <a:r>
              <a:rPr lang="ko-KR" altLang="en-US" dirty="0"/>
              <a:t>컴포넌트 위치와 크기 동시 설정 </a:t>
            </a:r>
            <a:r>
              <a:rPr lang="en-US" altLang="ko-KR" dirty="0"/>
              <a:t>: </a:t>
            </a:r>
            <a:r>
              <a:rPr lang="en-US" altLang="ko-KR" dirty="0" err="1"/>
              <a:t>component.setBounds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x, </a:t>
            </a:r>
            <a:r>
              <a:rPr lang="en-US" altLang="ko-KR" dirty="0" err="1"/>
              <a:t>int</a:t>
            </a:r>
            <a:r>
              <a:rPr lang="en-US" altLang="ko-KR" dirty="0"/>
              <a:t> y, </a:t>
            </a:r>
            <a:r>
              <a:rPr lang="en-US" altLang="ko-KR" dirty="0" err="1"/>
              <a:t>int</a:t>
            </a:r>
            <a:r>
              <a:rPr lang="en-US" altLang="ko-KR" dirty="0"/>
              <a:t> width, </a:t>
            </a:r>
            <a:r>
              <a:rPr lang="en-US" altLang="ko-KR" dirty="0" err="1"/>
              <a:t>int</a:t>
            </a:r>
            <a:r>
              <a:rPr lang="en-US" altLang="ko-KR" dirty="0"/>
              <a:t> height);</a:t>
            </a:r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1880" y="3429000"/>
            <a:ext cx="3575320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// </a:t>
            </a:r>
            <a:r>
              <a:rPr lang="en-US" altLang="ko-KR" sz="1400" dirty="0" err="1"/>
              <a:t>JPanel</a:t>
            </a:r>
            <a:r>
              <a:rPr lang="ko-KR" altLang="en-US" sz="1400" dirty="0"/>
              <a:t>의 배치관리자를 삭제하는 예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JPanel</a:t>
            </a:r>
            <a:r>
              <a:rPr lang="en-US" altLang="ko-KR" sz="1400" dirty="0"/>
              <a:t> p = new </a:t>
            </a:r>
            <a:r>
              <a:rPr lang="en-US" altLang="ko-KR" sz="1400" dirty="0" err="1"/>
              <a:t>JPanel</a:t>
            </a:r>
            <a:r>
              <a:rPr lang="en-US" altLang="ko-KR" sz="1400" dirty="0"/>
              <a:t>();</a:t>
            </a:r>
          </a:p>
          <a:p>
            <a:r>
              <a:rPr lang="en-US" altLang="ko-KR" sz="1400" b="1" dirty="0" err="1"/>
              <a:t>p.setLayout</a:t>
            </a:r>
            <a:r>
              <a:rPr lang="en-US" altLang="ko-KR" sz="1400" b="1" dirty="0"/>
              <a:t>(null);</a:t>
            </a:r>
            <a:endParaRPr lang="ko-KR" altLang="en-US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900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000" dirty="0"/>
              <a:t>예제 </a:t>
            </a:r>
            <a:r>
              <a:rPr lang="en-US" altLang="ko-KR" sz="2000" dirty="0"/>
              <a:t>9-6 : </a:t>
            </a:r>
            <a:r>
              <a:rPr lang="ko-KR" altLang="en-US" sz="2000" dirty="0"/>
              <a:t>배치관리자 없는 컨테이너에 컴포넌트를 절대 위치와 크기로 지정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491880" y="1340768"/>
            <a:ext cx="4962852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javax.swing</a:t>
            </a:r>
            <a:r>
              <a:rPr lang="en-US" altLang="ko-KR" sz="1200" dirty="0"/>
              <a:t>.*;</a:t>
            </a:r>
          </a:p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java.awt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NullContainerEx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JFrame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setTitle</a:t>
            </a:r>
            <a:r>
              <a:rPr lang="en-US" altLang="ko-KR" sz="1200" dirty="0"/>
              <a:t>("Null Container Sample");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setDefaultCloseOperation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JFrame.EXIT_ON_CLOSE</a:t>
            </a:r>
            <a:r>
              <a:rPr lang="en-US" altLang="ko-KR" sz="1200" dirty="0"/>
              <a:t>); 							Container c = </a:t>
            </a:r>
            <a:r>
              <a:rPr lang="en-US" altLang="ko-KR" sz="1200" dirty="0" err="1"/>
              <a:t>getContentPane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c.setLayout</a:t>
            </a:r>
            <a:r>
              <a:rPr lang="en-US" altLang="ko-KR" sz="1200" b="1" dirty="0"/>
              <a:t>(null);</a:t>
            </a:r>
            <a:endParaRPr lang="ko-KR" altLang="en-US" sz="1200" b="1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 la = new </a:t>
            </a:r>
            <a:r>
              <a:rPr lang="en-US" altLang="ko-KR" sz="1200" dirty="0" err="1"/>
              <a:t>JLabel</a:t>
            </a:r>
            <a:r>
              <a:rPr lang="en-US" altLang="ko-KR" sz="1200" dirty="0"/>
              <a:t>("Hello, Press Buttons!");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la.setLocation</a:t>
            </a:r>
            <a:r>
              <a:rPr lang="en-US" altLang="ko-KR" sz="1200" b="1" dirty="0"/>
              <a:t>(130, 50);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la.setSize</a:t>
            </a:r>
            <a:r>
              <a:rPr lang="en-US" altLang="ko-KR" sz="1200" b="1" dirty="0"/>
              <a:t>(200, 20);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(la);</a:t>
            </a:r>
            <a:endParaRPr lang="ko-KR" altLang="en-US" sz="1200" dirty="0"/>
          </a:p>
          <a:p>
            <a:pPr defTabSz="180000"/>
            <a:endParaRPr lang="nn-NO" altLang="ko-KR" sz="1200" dirty="0"/>
          </a:p>
          <a:p>
            <a:pPr defTabSz="180000"/>
            <a:r>
              <a:rPr lang="nn-NO" altLang="ko-KR" sz="1200" dirty="0"/>
              <a:t>		for(int i=1; i&lt;=9; i++)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 b = new </a:t>
            </a:r>
            <a:r>
              <a:rPr lang="en-US" altLang="ko-KR" sz="1200" dirty="0" err="1"/>
              <a:t>JButton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</a:t>
            </a:r>
            <a:r>
              <a:rPr lang="en-US" altLang="ko-KR" sz="1200" dirty="0"/>
              <a:t>)); // </a:t>
            </a:r>
            <a:r>
              <a:rPr lang="ko-KR" altLang="en-US" sz="1200" dirty="0"/>
              <a:t>버튼 생성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b.setLocation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*15,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*15);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	</a:t>
            </a:r>
            <a:r>
              <a:rPr lang="en-US" altLang="ko-KR" sz="1200" b="1" dirty="0" err="1"/>
              <a:t>b.setSize</a:t>
            </a:r>
            <a:r>
              <a:rPr lang="en-US" altLang="ko-KR" sz="1200" b="1" dirty="0"/>
              <a:t>(50, 20);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c.add</a:t>
            </a:r>
            <a:r>
              <a:rPr lang="en-US" altLang="ko-KR" sz="1200" dirty="0"/>
              <a:t>(b); // </a:t>
            </a:r>
            <a:r>
              <a:rPr lang="ko-KR" altLang="en-US" sz="1200" dirty="0"/>
              <a:t>버튼을 </a:t>
            </a:r>
            <a:r>
              <a:rPr lang="ko-KR" altLang="en-US" sz="1200" dirty="0" err="1"/>
              <a:t>컨텐트팬에</a:t>
            </a:r>
            <a:r>
              <a:rPr lang="ko-KR" altLang="en-US" sz="1200" dirty="0"/>
              <a:t> 부착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setSize</a:t>
            </a:r>
            <a:r>
              <a:rPr lang="en-US" altLang="ko-KR" sz="1200" dirty="0"/>
              <a:t>(300, 200);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setVisible</a:t>
            </a:r>
            <a:r>
              <a:rPr lang="en-US" altLang="ko-KR" sz="1200" dirty="0"/>
              <a:t>(true);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new </a:t>
            </a:r>
            <a:r>
              <a:rPr lang="en-US" altLang="ko-KR" sz="1200" dirty="0" err="1"/>
              <a:t>NullContainerEx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0388" y="4221088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원하는 위치에 원하는 크기로 </a:t>
            </a:r>
            <a:endParaRPr lang="en-US" altLang="ko-KR" sz="1200" dirty="0"/>
          </a:p>
          <a:p>
            <a:r>
              <a:rPr lang="ko-KR" altLang="en-US" sz="1200" dirty="0"/>
              <a:t>컴포넌트를 마음대로</a:t>
            </a:r>
            <a:endParaRPr lang="en-US" altLang="ko-KR" sz="1200" dirty="0"/>
          </a:p>
          <a:p>
            <a:r>
              <a:rPr lang="ko-KR" altLang="en-US" sz="1200" dirty="0"/>
              <a:t>배치할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8" y="2348880"/>
            <a:ext cx="2671293" cy="18046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42163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스윙 컴포넌트 예시</a:t>
            </a:r>
          </a:p>
        </p:txBody>
      </p:sp>
      <p:pic>
        <p:nvPicPr>
          <p:cNvPr id="4" name="그림 3" descr="JButt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8364" y="1575602"/>
            <a:ext cx="571500" cy="266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3568" y="1988840"/>
            <a:ext cx="792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CheckBox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63688" y="1484784"/>
            <a:ext cx="1857375" cy="685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02055" y="2252362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JCheckBox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ComboBox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5936" y="4293096"/>
            <a:ext cx="1619250" cy="1905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95936" y="6165304"/>
            <a:ext cx="11360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JComboBox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0" name="그림 9" descr="JList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48264" y="4293096"/>
            <a:ext cx="476250" cy="1914525"/>
          </a:xfrm>
          <a:prstGeom prst="rect">
            <a:avLst/>
          </a:prstGeom>
        </p:spPr>
      </p:pic>
      <p:pic>
        <p:nvPicPr>
          <p:cNvPr id="11" name="그림 10" descr="JList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7689" y="4364534"/>
            <a:ext cx="638175" cy="1724025"/>
          </a:xfrm>
          <a:prstGeom prst="rect">
            <a:avLst/>
          </a:prstGeom>
        </p:spPr>
      </p:pic>
      <p:pic>
        <p:nvPicPr>
          <p:cNvPr id="12" name="그림 11" descr="JList3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91206" y="4435972"/>
            <a:ext cx="790575" cy="15525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20272" y="6165304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JList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 descr="JSlider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24128" y="1484784"/>
            <a:ext cx="2781300" cy="6953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804248" y="2204864"/>
            <a:ext cx="7040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JSlider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RadioButton1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851920" y="1412776"/>
            <a:ext cx="1762125" cy="685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4429" y="2259196"/>
            <a:ext cx="12539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JRadioButton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8" name="그림 17" descr="JTextField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23528" y="2996952"/>
            <a:ext cx="3009900" cy="5238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259632" y="3645024"/>
            <a:ext cx="950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그림 19" descr="JTextArea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99592" y="4509120"/>
            <a:ext cx="2114550" cy="12192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331640" y="5733256"/>
            <a:ext cx="936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JTextArea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2" name="그림 21" descr="JSpinner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28184" y="2996952"/>
            <a:ext cx="1885950" cy="2667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660232" y="3356992"/>
            <a:ext cx="8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JSpinner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4" name="그림 23" descr="JPasswordField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635896" y="2996952"/>
            <a:ext cx="2247900" cy="27622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429000"/>
            <a:ext cx="1385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JPasswordField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슬라이드 번호 개체 틀 2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482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슬라이드 번호 개체 틀 1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" name="그림 3" descr="JProgressB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764704"/>
            <a:ext cx="2914650" cy="19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5332" y="957928"/>
            <a:ext cx="120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JProgressBar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oolTib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23928" y="692696"/>
            <a:ext cx="1438275" cy="72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952" y="1340768"/>
            <a:ext cx="833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JToolTip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crollPan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56176" y="692696"/>
            <a:ext cx="2419350" cy="2095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4248" y="2780928"/>
            <a:ext cx="10799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JScrollPane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32240" y="5864988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JColorChooser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5936" y="5864989"/>
            <a:ext cx="750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JFrame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59632" y="5889501"/>
            <a:ext cx="77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JDialog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6" name="그림 15" descr="JMenu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3568" y="1700808"/>
            <a:ext cx="2333625" cy="13049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31640" y="3068960"/>
            <a:ext cx="7184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</a:rPr>
              <a:t>JMenu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568" y="3838972"/>
            <a:ext cx="2325738" cy="19041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7864" y="3310382"/>
            <a:ext cx="2383601" cy="243277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0023" y="3291141"/>
            <a:ext cx="2743436" cy="247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3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그림 3" descr="JTab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260648"/>
            <a:ext cx="6372225" cy="2066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5130" y="2395808"/>
            <a:ext cx="665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>
                <a:solidFill>
                  <a:schemeClr val="accent2">
                    <a:lumMod val="75000"/>
                  </a:schemeClr>
                </a:solidFill>
              </a:rPr>
              <a:t>JTable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6" name="그림 5" descr="JTre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9504" y="3234462"/>
            <a:ext cx="2800350" cy="2676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0871" y="5910987"/>
            <a:ext cx="5820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JTree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57936" y="6042774"/>
            <a:ext cx="2318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JEditorPane</a:t>
            </a:r>
            <a:r>
              <a:rPr lang="en-US" altLang="ko-KR" sz="1400" i="1" dirty="0">
                <a:solidFill>
                  <a:schemeClr val="accent2">
                    <a:lumMod val="75000"/>
                  </a:schemeClr>
                </a:solidFill>
              </a:rPr>
              <a:t> and </a:t>
            </a:r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JTextPane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9" name="그림 8" descr="JEditorPane JTex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5928" y="2730406"/>
            <a:ext cx="24384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" name="그림 3" descr="JToolba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1412776"/>
            <a:ext cx="3733800" cy="36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4578" y="1849384"/>
            <a:ext cx="8459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JToolBar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84782" y="3994282"/>
            <a:ext cx="12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JTabbedPane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그림 7" descr="JSplitPan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952" y="1340768"/>
            <a:ext cx="4781550" cy="25812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40152" y="3995159"/>
            <a:ext cx="995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 err="1">
                <a:solidFill>
                  <a:schemeClr val="accent2">
                    <a:lumMod val="75000"/>
                  </a:schemeClr>
                </a:solidFill>
              </a:rPr>
              <a:t>JSplitPane</a:t>
            </a:r>
            <a:endParaRPr lang="ko-KR" altLang="en-US" sz="14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2257984"/>
            <a:ext cx="1753609" cy="16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49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Swing </a:t>
            </a:r>
            <a:r>
              <a:rPr lang="ko-KR" altLang="en-US"/>
              <a:t>으로</a:t>
            </a:r>
            <a:r>
              <a:rPr lang="en-US" altLang="ko-KR"/>
              <a:t> </a:t>
            </a:r>
            <a:r>
              <a:rPr lang="ko-KR" altLang="en-US"/>
              <a:t>만든 </a:t>
            </a:r>
            <a:r>
              <a:rPr lang="en-US" altLang="ko-KR"/>
              <a:t>GUI </a:t>
            </a:r>
            <a:r>
              <a:rPr lang="ko-KR" altLang="en-US"/>
              <a:t>프로그램 샘플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41627" y="1700808"/>
            <a:ext cx="7487372" cy="4435839"/>
            <a:chOff x="357158" y="1747497"/>
            <a:chExt cx="7487372" cy="44358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39255" y="2335786"/>
              <a:ext cx="4236441" cy="34290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122583" y="2558634"/>
              <a:ext cx="9893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JMenuBar</a:t>
              </a:r>
              <a:endParaRPr lang="ko-KR" altLang="en-US" sz="16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122583" y="2272882"/>
              <a:ext cx="7705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JFrame</a:t>
              </a:r>
              <a:endParaRPr lang="ko-KR" altLang="en-US" sz="16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0034" y="2487196"/>
              <a:ext cx="7040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JMenu</a:t>
              </a:r>
              <a:endParaRPr lang="ko-KR" altLang="en-US" sz="16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93870" y="5844782"/>
              <a:ext cx="10219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JSplitPane</a:t>
              </a:r>
              <a:endParaRPr lang="ko-KR" altLang="en-US" sz="16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194021" y="3773080"/>
              <a:ext cx="716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JLabel</a:t>
              </a:r>
              <a:endParaRPr lang="ko-KR" altLang="en-US" sz="16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72" y="3630204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JList</a:t>
              </a:r>
              <a:endParaRPr lang="ko-KR" alt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71934" y="1915692"/>
              <a:ext cx="9877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JTextField</a:t>
              </a:r>
              <a:endParaRPr lang="ko-KR" alt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000364" y="1915692"/>
              <a:ext cx="7168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JLabel</a:t>
              </a:r>
              <a:endParaRPr lang="ko-KR" altLang="en-US" sz="16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14480" y="1915692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JButton</a:t>
              </a:r>
              <a:endParaRPr lang="ko-KR" alt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7158" y="2772948"/>
              <a:ext cx="87197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JToolBar</a:t>
              </a:r>
              <a:endParaRPr lang="ko-KR" alt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22583" y="3273014"/>
              <a:ext cx="1143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/>
                <a:t>JComboBox</a:t>
              </a:r>
              <a:endParaRPr lang="ko-KR" altLang="en-US" sz="16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16270" y="1747497"/>
              <a:ext cx="25282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프레임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윈도우 닫기 버튼</a:t>
              </a:r>
            </a:p>
          </p:txBody>
        </p:sp>
        <p:sp>
          <p:nvSpPr>
            <p:cNvPr id="18" name="자유형 17"/>
            <p:cNvSpPr/>
            <p:nvPr/>
          </p:nvSpPr>
          <p:spPr>
            <a:xfrm>
              <a:off x="1156138" y="2634893"/>
              <a:ext cx="725214" cy="49049"/>
            </a:xfrm>
            <a:custGeom>
              <a:avLst/>
              <a:gdLst>
                <a:gd name="connsiteX0" fmla="*/ 0 w 725214"/>
                <a:gd name="connsiteY0" fmla="*/ 49049 h 49049"/>
                <a:gd name="connsiteX1" fmla="*/ 620110 w 725214"/>
                <a:gd name="connsiteY1" fmla="*/ 7007 h 49049"/>
                <a:gd name="connsiteX2" fmla="*/ 630621 w 725214"/>
                <a:gd name="connsiteY2" fmla="*/ 7007 h 4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5214" h="49049">
                  <a:moveTo>
                    <a:pt x="0" y="49049"/>
                  </a:moveTo>
                  <a:lnTo>
                    <a:pt x="620110" y="7007"/>
                  </a:lnTo>
                  <a:cubicBezTo>
                    <a:pt x="725214" y="0"/>
                    <a:pt x="630621" y="7007"/>
                    <a:pt x="630621" y="7007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자유형 18"/>
            <p:cNvSpPr/>
            <p:nvPr/>
          </p:nvSpPr>
          <p:spPr>
            <a:xfrm>
              <a:off x="5917060" y="2431693"/>
              <a:ext cx="313569" cy="71821"/>
            </a:xfrm>
            <a:custGeom>
              <a:avLst/>
              <a:gdLst>
                <a:gd name="connsiteX0" fmla="*/ 364359 w 364359"/>
                <a:gd name="connsiteY0" fmla="*/ 0 h 71821"/>
                <a:gd name="connsiteX1" fmla="*/ 49048 w 364359"/>
                <a:gd name="connsiteY1" fmla="*/ 63062 h 71821"/>
                <a:gd name="connsiteX2" fmla="*/ 70069 w 364359"/>
                <a:gd name="connsiteY2" fmla="*/ 52552 h 7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4359" h="71821">
                  <a:moveTo>
                    <a:pt x="364359" y="0"/>
                  </a:moveTo>
                  <a:lnTo>
                    <a:pt x="49048" y="63062"/>
                  </a:lnTo>
                  <a:cubicBezTo>
                    <a:pt x="0" y="71821"/>
                    <a:pt x="68317" y="52552"/>
                    <a:pt x="70069" y="5255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자유형 19"/>
            <p:cNvSpPr/>
            <p:nvPr/>
          </p:nvSpPr>
          <p:spPr>
            <a:xfrm>
              <a:off x="5148064" y="3924163"/>
              <a:ext cx="1103586" cy="126123"/>
            </a:xfrm>
            <a:custGeom>
              <a:avLst/>
              <a:gdLst>
                <a:gd name="connsiteX0" fmla="*/ 1103586 w 1103586"/>
                <a:gd name="connsiteY0" fmla="*/ 63061 h 126123"/>
                <a:gd name="connsiteX1" fmla="*/ 599090 w 1103586"/>
                <a:gd name="connsiteY1" fmla="*/ 10510 h 126123"/>
                <a:gd name="connsiteX2" fmla="*/ 0 w 1103586"/>
                <a:gd name="connsiteY2" fmla="*/ 126123 h 12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03586" h="126123">
                  <a:moveTo>
                    <a:pt x="1103586" y="63061"/>
                  </a:moveTo>
                  <a:cubicBezTo>
                    <a:pt x="943303" y="31530"/>
                    <a:pt x="783021" y="0"/>
                    <a:pt x="599090" y="10510"/>
                  </a:cubicBezTo>
                  <a:cubicBezTo>
                    <a:pt x="415159" y="21020"/>
                    <a:pt x="207579" y="73571"/>
                    <a:pt x="0" y="126123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1072055" y="3840079"/>
              <a:ext cx="704193" cy="84083"/>
            </a:xfrm>
            <a:custGeom>
              <a:avLst/>
              <a:gdLst>
                <a:gd name="connsiteX0" fmla="*/ 0 w 704193"/>
                <a:gd name="connsiteY0" fmla="*/ 0 h 84083"/>
                <a:gd name="connsiteX1" fmla="*/ 704193 w 704193"/>
                <a:gd name="connsiteY1" fmla="*/ 84083 h 84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4193" h="84083">
                  <a:moveTo>
                    <a:pt x="0" y="0"/>
                  </a:moveTo>
                  <a:lnTo>
                    <a:pt x="704193" y="84083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자유형 21"/>
            <p:cNvSpPr/>
            <p:nvPr/>
          </p:nvSpPr>
          <p:spPr>
            <a:xfrm>
              <a:off x="2386886" y="5536950"/>
              <a:ext cx="262758" cy="304800"/>
            </a:xfrm>
            <a:custGeom>
              <a:avLst/>
              <a:gdLst>
                <a:gd name="connsiteX0" fmla="*/ 0 w 262758"/>
                <a:gd name="connsiteY0" fmla="*/ 304800 h 304800"/>
                <a:gd name="connsiteX1" fmla="*/ 262758 w 262758"/>
                <a:gd name="connsiteY1" fmla="*/ 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2758" h="304800">
                  <a:moveTo>
                    <a:pt x="0" y="304800"/>
                  </a:moveTo>
                  <a:lnTo>
                    <a:pt x="262758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자유형 22"/>
            <p:cNvSpPr/>
            <p:nvPr/>
          </p:nvSpPr>
          <p:spPr>
            <a:xfrm>
              <a:off x="2071576" y="5536950"/>
              <a:ext cx="210206" cy="325820"/>
            </a:xfrm>
            <a:custGeom>
              <a:avLst/>
              <a:gdLst>
                <a:gd name="connsiteX0" fmla="*/ 210206 w 210206"/>
                <a:gd name="connsiteY0" fmla="*/ 325820 h 325820"/>
                <a:gd name="connsiteX1" fmla="*/ 0 w 210206"/>
                <a:gd name="connsiteY1" fmla="*/ 0 h 325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0206" h="325820">
                  <a:moveTo>
                    <a:pt x="210206" y="325820"/>
                  </a:moveTo>
                  <a:lnTo>
                    <a:pt x="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194021" y="4416022"/>
              <a:ext cx="1097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err="1"/>
                <a:t>JScrollPane</a:t>
              </a:r>
              <a:endParaRPr lang="ko-KR" altLang="en-US" sz="1600" dirty="0"/>
            </a:p>
          </p:txBody>
        </p:sp>
        <p:sp>
          <p:nvSpPr>
            <p:cNvPr id="26" name="자유형 25"/>
            <p:cNvSpPr/>
            <p:nvPr/>
          </p:nvSpPr>
          <p:spPr>
            <a:xfrm>
              <a:off x="5736643" y="4638866"/>
              <a:ext cx="493986" cy="136634"/>
            </a:xfrm>
            <a:custGeom>
              <a:avLst/>
              <a:gdLst>
                <a:gd name="connsiteX0" fmla="*/ 493986 w 493986"/>
                <a:gd name="connsiteY0" fmla="*/ 0 h 136634"/>
                <a:gd name="connsiteX1" fmla="*/ 409904 w 493986"/>
                <a:gd name="connsiteY1" fmla="*/ 63062 h 136634"/>
                <a:gd name="connsiteX2" fmla="*/ 0 w 493986"/>
                <a:gd name="connsiteY2" fmla="*/ 136634 h 136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3986" h="136634">
                  <a:moveTo>
                    <a:pt x="493986" y="0"/>
                  </a:moveTo>
                  <a:cubicBezTo>
                    <a:pt x="493110" y="20145"/>
                    <a:pt x="492235" y="40290"/>
                    <a:pt x="409904" y="63062"/>
                  </a:cubicBezTo>
                  <a:cubicBezTo>
                    <a:pt x="327573" y="85834"/>
                    <a:pt x="163786" y="111234"/>
                    <a:pt x="0" y="136634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1219200" y="2904659"/>
              <a:ext cx="609600" cy="52551"/>
            </a:xfrm>
            <a:custGeom>
              <a:avLst/>
              <a:gdLst>
                <a:gd name="connsiteX0" fmla="*/ 0 w 609600"/>
                <a:gd name="connsiteY0" fmla="*/ 52551 h 52551"/>
                <a:gd name="connsiteX1" fmla="*/ 609600 w 609600"/>
                <a:gd name="connsiteY1" fmla="*/ 0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9600" h="52551">
                  <a:moveTo>
                    <a:pt x="0" y="52551"/>
                  </a:moveTo>
                  <a:lnTo>
                    <a:pt x="609600" y="0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자유형 27"/>
            <p:cNvSpPr/>
            <p:nvPr/>
          </p:nvSpPr>
          <p:spPr>
            <a:xfrm>
              <a:off x="2017986" y="2147914"/>
              <a:ext cx="31531" cy="672662"/>
            </a:xfrm>
            <a:custGeom>
              <a:avLst/>
              <a:gdLst>
                <a:gd name="connsiteX0" fmla="*/ 0 w 31531"/>
                <a:gd name="connsiteY0" fmla="*/ 0 h 672662"/>
                <a:gd name="connsiteX1" fmla="*/ 31531 w 31531"/>
                <a:gd name="connsiteY1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1531" h="672662">
                  <a:moveTo>
                    <a:pt x="0" y="0"/>
                  </a:moveTo>
                  <a:lnTo>
                    <a:pt x="31531" y="672662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자유형 28"/>
            <p:cNvSpPr/>
            <p:nvPr/>
          </p:nvSpPr>
          <p:spPr>
            <a:xfrm>
              <a:off x="3263462" y="2179445"/>
              <a:ext cx="68317" cy="672662"/>
            </a:xfrm>
            <a:custGeom>
              <a:avLst/>
              <a:gdLst>
                <a:gd name="connsiteX0" fmla="*/ 68317 w 68317"/>
                <a:gd name="connsiteY0" fmla="*/ 0 h 672662"/>
                <a:gd name="connsiteX1" fmla="*/ 5255 w 68317"/>
                <a:gd name="connsiteY1" fmla="*/ 273269 h 672662"/>
                <a:gd name="connsiteX2" fmla="*/ 36786 w 68317"/>
                <a:gd name="connsiteY2" fmla="*/ 672662 h 67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8317" h="672662">
                  <a:moveTo>
                    <a:pt x="68317" y="0"/>
                  </a:moveTo>
                  <a:cubicBezTo>
                    <a:pt x="39413" y="80579"/>
                    <a:pt x="10510" y="161159"/>
                    <a:pt x="5255" y="273269"/>
                  </a:cubicBezTo>
                  <a:cubicBezTo>
                    <a:pt x="0" y="385379"/>
                    <a:pt x="18393" y="529020"/>
                    <a:pt x="36786" y="672662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4740166" y="2210976"/>
              <a:ext cx="98096" cy="641131"/>
            </a:xfrm>
            <a:custGeom>
              <a:avLst/>
              <a:gdLst>
                <a:gd name="connsiteX0" fmla="*/ 21020 w 98096"/>
                <a:gd name="connsiteY0" fmla="*/ 0 h 641131"/>
                <a:gd name="connsiteX1" fmla="*/ 94593 w 98096"/>
                <a:gd name="connsiteY1" fmla="*/ 210207 h 641131"/>
                <a:gd name="connsiteX2" fmla="*/ 0 w 98096"/>
                <a:gd name="connsiteY2" fmla="*/ 641131 h 641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096" h="641131">
                  <a:moveTo>
                    <a:pt x="21020" y="0"/>
                  </a:moveTo>
                  <a:cubicBezTo>
                    <a:pt x="59558" y="51676"/>
                    <a:pt x="98096" y="103352"/>
                    <a:pt x="94593" y="210207"/>
                  </a:cubicBezTo>
                  <a:cubicBezTo>
                    <a:pt x="91090" y="317062"/>
                    <a:pt x="45545" y="479096"/>
                    <a:pt x="0" y="64113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5817365" y="2038512"/>
              <a:ext cx="157655" cy="367862"/>
            </a:xfrm>
            <a:custGeom>
              <a:avLst/>
              <a:gdLst>
                <a:gd name="connsiteX0" fmla="*/ 157655 w 157655"/>
                <a:gd name="connsiteY0" fmla="*/ 0 h 262759"/>
                <a:gd name="connsiteX1" fmla="*/ 0 w 157655"/>
                <a:gd name="connsiteY1" fmla="*/ 262759 h 26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7655" h="262759">
                  <a:moveTo>
                    <a:pt x="157655" y="0"/>
                  </a:moveTo>
                  <a:lnTo>
                    <a:pt x="0" y="262759"/>
                  </a:ln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>
              <a:off x="5580111" y="3030783"/>
              <a:ext cx="587455" cy="465958"/>
            </a:xfrm>
            <a:custGeom>
              <a:avLst/>
              <a:gdLst>
                <a:gd name="connsiteX0" fmla="*/ 693682 w 693682"/>
                <a:gd name="connsiteY0" fmla="*/ 451945 h 465958"/>
                <a:gd name="connsiteX1" fmla="*/ 388882 w 693682"/>
                <a:gd name="connsiteY1" fmla="*/ 441434 h 465958"/>
                <a:gd name="connsiteX2" fmla="*/ 84082 w 693682"/>
                <a:gd name="connsiteY2" fmla="*/ 304800 h 465958"/>
                <a:gd name="connsiteX3" fmla="*/ 0 w 693682"/>
                <a:gd name="connsiteY3" fmla="*/ 0 h 46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682" h="465958">
                  <a:moveTo>
                    <a:pt x="693682" y="451945"/>
                  </a:moveTo>
                  <a:cubicBezTo>
                    <a:pt x="592082" y="458951"/>
                    <a:pt x="490482" y="465958"/>
                    <a:pt x="388882" y="441434"/>
                  </a:cubicBezTo>
                  <a:cubicBezTo>
                    <a:pt x="287282" y="416910"/>
                    <a:pt x="148896" y="378372"/>
                    <a:pt x="84082" y="304800"/>
                  </a:cubicBezTo>
                  <a:cubicBezTo>
                    <a:pt x="19268" y="231228"/>
                    <a:pt x="9634" y="115614"/>
                    <a:pt x="0" y="0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2112579" y="2168935"/>
              <a:ext cx="851338" cy="662151"/>
            </a:xfrm>
            <a:custGeom>
              <a:avLst/>
              <a:gdLst>
                <a:gd name="connsiteX0" fmla="*/ 0 w 851338"/>
                <a:gd name="connsiteY0" fmla="*/ 0 h 662151"/>
                <a:gd name="connsiteX1" fmla="*/ 304800 w 851338"/>
                <a:gd name="connsiteY1" fmla="*/ 199696 h 662151"/>
                <a:gd name="connsiteX2" fmla="*/ 756745 w 851338"/>
                <a:gd name="connsiteY2" fmla="*/ 388882 h 662151"/>
                <a:gd name="connsiteX3" fmla="*/ 851338 w 851338"/>
                <a:gd name="connsiteY3" fmla="*/ 662151 h 66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338" h="662151">
                  <a:moveTo>
                    <a:pt x="0" y="0"/>
                  </a:moveTo>
                  <a:cubicBezTo>
                    <a:pt x="89338" y="67441"/>
                    <a:pt x="178676" y="134882"/>
                    <a:pt x="304800" y="199696"/>
                  </a:cubicBezTo>
                  <a:cubicBezTo>
                    <a:pt x="430924" y="264510"/>
                    <a:pt x="665655" y="311806"/>
                    <a:pt x="756745" y="388882"/>
                  </a:cubicBezTo>
                  <a:cubicBezTo>
                    <a:pt x="847835" y="465958"/>
                    <a:pt x="849586" y="564054"/>
                    <a:pt x="851338" y="662151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자유형 33"/>
            <p:cNvSpPr/>
            <p:nvPr/>
          </p:nvSpPr>
          <p:spPr>
            <a:xfrm>
              <a:off x="5242657" y="2668176"/>
              <a:ext cx="914400" cy="57807"/>
            </a:xfrm>
            <a:custGeom>
              <a:avLst/>
              <a:gdLst>
                <a:gd name="connsiteX0" fmla="*/ 914400 w 914400"/>
                <a:gd name="connsiteY0" fmla="*/ 57807 h 57807"/>
                <a:gd name="connsiteX1" fmla="*/ 756745 w 914400"/>
                <a:gd name="connsiteY1" fmla="*/ 36786 h 57807"/>
                <a:gd name="connsiteX2" fmla="*/ 294290 w 914400"/>
                <a:gd name="connsiteY2" fmla="*/ 5255 h 57807"/>
                <a:gd name="connsiteX3" fmla="*/ 0 w 914400"/>
                <a:gd name="connsiteY3" fmla="*/ 5255 h 57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400" h="57807">
                  <a:moveTo>
                    <a:pt x="914400" y="57807"/>
                  </a:moveTo>
                  <a:cubicBezTo>
                    <a:pt x="887248" y="51676"/>
                    <a:pt x="860097" y="45545"/>
                    <a:pt x="756745" y="36786"/>
                  </a:cubicBezTo>
                  <a:cubicBezTo>
                    <a:pt x="653393" y="28027"/>
                    <a:pt x="420414" y="10510"/>
                    <a:pt x="294290" y="5255"/>
                  </a:cubicBezTo>
                  <a:cubicBezTo>
                    <a:pt x="168166" y="0"/>
                    <a:pt x="84083" y="2627"/>
                    <a:pt x="0" y="5255"/>
                  </a:cubicBezTo>
                </a:path>
              </a:pathLst>
            </a:cu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2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직사각형 204"/>
          <p:cNvSpPr/>
          <p:nvPr/>
        </p:nvSpPr>
        <p:spPr>
          <a:xfrm>
            <a:off x="178184" y="3121018"/>
            <a:ext cx="8858312" cy="3286148"/>
          </a:xfrm>
          <a:prstGeom prst="rect">
            <a:avLst/>
          </a:prstGeom>
          <a:solidFill>
            <a:srgbClr val="FDFD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535374" y="977878"/>
            <a:ext cx="8286808" cy="20717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itchFamily="34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670622" y="0"/>
            <a:ext cx="5295533" cy="679450"/>
          </a:xfrm>
        </p:spPr>
        <p:txBody>
          <a:bodyPr/>
          <a:lstStyle/>
          <a:p>
            <a:r>
              <a:rPr lang="en-US" altLang="ko-KR" dirty="0"/>
              <a:t>GUI </a:t>
            </a:r>
            <a:r>
              <a:rPr lang="ko-KR" altLang="en-US" dirty="0"/>
              <a:t>라이브러리 계층 구조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678646" y="620688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Object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25015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Dimension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2172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Color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964134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FontMetrics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112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Font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36166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Graphics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178580" y="119219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035836" y="176369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  <a:latin typeface="Arial Narrow" pitchFamily="34" charset="0"/>
              </a:rPr>
              <a:t>Container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21720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Panel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6166" y="2263762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Window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03583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JComponent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536166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Frame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679174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Dialog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21720" y="269239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>
                <a:solidFill>
                  <a:schemeClr val="tx1"/>
                </a:solidFill>
                <a:latin typeface="Arial Narrow" pitchFamily="34" charset="0"/>
              </a:rPr>
              <a:t>Applet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536166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JFrame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7679174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JDialog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5321720" y="3192456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err="1">
                <a:solidFill>
                  <a:schemeClr val="tx1"/>
                </a:solidFill>
                <a:latin typeface="Arial Narrow" pitchFamily="34" charset="0"/>
              </a:rPr>
              <a:t>JApplet</a:t>
            </a:r>
            <a:endParaRPr lang="ko-KR" altLang="en-US" sz="1000" b="1">
              <a:solidFill>
                <a:schemeClr val="tx1"/>
              </a:solidFill>
              <a:latin typeface="Arial Narrow" pitchFamily="34" charset="0"/>
            </a:endParaRPr>
          </a:p>
        </p:txBody>
      </p:sp>
      <p:grpSp>
        <p:nvGrpSpPr>
          <p:cNvPr id="248" name="그룹 247"/>
          <p:cNvGrpSpPr/>
          <p:nvPr/>
        </p:nvGrpSpPr>
        <p:grpSpPr>
          <a:xfrm>
            <a:off x="821126" y="1763696"/>
            <a:ext cx="2714644" cy="1071570"/>
            <a:chOff x="785786" y="2071678"/>
            <a:chExt cx="2714644" cy="1071570"/>
          </a:xfrm>
        </p:grpSpPr>
        <p:sp>
          <p:nvSpPr>
            <p:cNvPr id="30" name="직사각형 29"/>
            <p:cNvSpPr/>
            <p:nvPr/>
          </p:nvSpPr>
          <p:spPr>
            <a:xfrm>
              <a:off x="785786" y="2071678"/>
              <a:ext cx="2714644" cy="10715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24999" y="2135597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Button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924999" y="281237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Checkbox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2386730" y="2135597"/>
              <a:ext cx="1044094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TextComponent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690667" y="2135597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Label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1690667" y="281237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Choice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386730" y="2473988"/>
              <a:ext cx="696063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924999" y="2473988"/>
              <a:ext cx="626456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690667" y="2473988"/>
              <a:ext cx="556850" cy="27071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  <a:latin typeface="Arial Narrow" pitchFamily="34" charset="0"/>
                </a:rPr>
                <a:t>Canvas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37" name="Shape 36"/>
          <p:cNvCxnSpPr>
            <a:stCxn id="8" idx="0"/>
            <a:endCxn id="4" idx="2"/>
          </p:cNvCxnSpPr>
          <p:nvPr/>
        </p:nvCxnSpPr>
        <p:spPr>
          <a:xfrm rot="5400000" flipH="1" flipV="1">
            <a:off x="253563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7" idx="0"/>
            <a:endCxn id="4" idx="2"/>
          </p:cNvCxnSpPr>
          <p:nvPr/>
        </p:nvCxnSpPr>
        <p:spPr>
          <a:xfrm rot="5400000" flipH="1" flipV="1">
            <a:off x="3107142" y="192060"/>
            <a:ext cx="285752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11" idx="0"/>
            <a:endCxn id="4" idx="2"/>
          </p:cNvCxnSpPr>
          <p:nvPr/>
        </p:nvCxnSpPr>
        <p:spPr>
          <a:xfrm rot="5400000" flipH="1" flipV="1">
            <a:off x="3714365" y="799283"/>
            <a:ext cx="285752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꺾인 연결선 44"/>
          <p:cNvCxnSpPr>
            <a:stCxn id="5" idx="0"/>
            <a:endCxn id="4" idx="2"/>
          </p:cNvCxnSpPr>
          <p:nvPr/>
        </p:nvCxnSpPr>
        <p:spPr>
          <a:xfrm rot="16200000" flipV="1">
            <a:off x="4250150" y="763564"/>
            <a:ext cx="285752" cy="57150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꺾인 연결선 46"/>
          <p:cNvCxnSpPr>
            <a:stCxn id="6" idx="0"/>
            <a:endCxn id="4" idx="2"/>
          </p:cNvCxnSpPr>
          <p:nvPr/>
        </p:nvCxnSpPr>
        <p:spPr>
          <a:xfrm rot="16200000" flipV="1">
            <a:off x="4785935" y="227779"/>
            <a:ext cx="285752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10" idx="0"/>
            <a:endCxn id="4" idx="2"/>
          </p:cNvCxnSpPr>
          <p:nvPr/>
        </p:nvCxnSpPr>
        <p:spPr>
          <a:xfrm rot="16200000" flipV="1">
            <a:off x="5393158" y="-379444"/>
            <a:ext cx="285752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꺾인 연결선 50"/>
          <p:cNvCxnSpPr>
            <a:endCxn id="11" idx="2"/>
          </p:cNvCxnSpPr>
          <p:nvPr/>
        </p:nvCxnSpPr>
        <p:spPr>
          <a:xfrm rot="5400000" flipH="1" flipV="1">
            <a:off x="2749952" y="906440"/>
            <a:ext cx="285752" cy="14287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>
            <a:stCxn id="12" idx="0"/>
            <a:endCxn id="11" idx="2"/>
          </p:cNvCxnSpPr>
          <p:nvPr/>
        </p:nvCxnSpPr>
        <p:spPr>
          <a:xfrm rot="16200000" flipV="1">
            <a:off x="3892960" y="1192192"/>
            <a:ext cx="28575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>
            <a:stCxn id="15" idx="0"/>
            <a:endCxn id="12" idx="2"/>
          </p:cNvCxnSpPr>
          <p:nvPr/>
        </p:nvCxnSpPr>
        <p:spPr>
          <a:xfrm rot="5400000" flipH="1" flipV="1">
            <a:off x="3892960" y="2620952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13" idx="0"/>
            <a:endCxn id="12" idx="2"/>
          </p:cNvCxnSpPr>
          <p:nvPr/>
        </p:nvCxnSpPr>
        <p:spPr>
          <a:xfrm rot="16200000" flipV="1">
            <a:off x="5000249" y="1513663"/>
            <a:ext cx="214314" cy="1285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14" idx="0"/>
            <a:endCxn id="12" idx="2"/>
          </p:cNvCxnSpPr>
          <p:nvPr/>
        </p:nvCxnSpPr>
        <p:spPr>
          <a:xfrm rot="16200000" flipV="1">
            <a:off x="5607472" y="906440"/>
            <a:ext cx="214314" cy="250033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/>
          <p:cNvCxnSpPr>
            <a:stCxn id="18" idx="0"/>
            <a:endCxn id="13" idx="2"/>
          </p:cNvCxnSpPr>
          <p:nvPr/>
        </p:nvCxnSpPr>
        <p:spPr>
          <a:xfrm rot="5400000" flipH="1" flipV="1">
            <a:off x="5678910" y="2620952"/>
            <a:ext cx="14287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21" idx="0"/>
            <a:endCxn id="18" idx="2"/>
          </p:cNvCxnSpPr>
          <p:nvPr/>
        </p:nvCxnSpPr>
        <p:spPr>
          <a:xfrm rot="5400000" flipH="1" flipV="1">
            <a:off x="5643191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>
            <a:stCxn id="19" idx="0"/>
            <a:endCxn id="16" idx="2"/>
          </p:cNvCxnSpPr>
          <p:nvPr/>
        </p:nvCxnSpPr>
        <p:spPr>
          <a:xfrm rot="5400000" flipH="1" flipV="1">
            <a:off x="6857637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20" idx="0"/>
            <a:endCxn id="17" idx="2"/>
          </p:cNvCxnSpPr>
          <p:nvPr/>
        </p:nvCxnSpPr>
        <p:spPr>
          <a:xfrm rot="5400000" flipH="1" flipV="1">
            <a:off x="8000645" y="3085299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17" idx="0"/>
            <a:endCxn id="14" idx="2"/>
          </p:cNvCxnSpPr>
          <p:nvPr/>
        </p:nvCxnSpPr>
        <p:spPr>
          <a:xfrm rot="16200000" flipV="1">
            <a:off x="7464860" y="2049448"/>
            <a:ext cx="142876" cy="114300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6" idx="0"/>
            <a:endCxn id="14" idx="2"/>
          </p:cNvCxnSpPr>
          <p:nvPr/>
        </p:nvCxnSpPr>
        <p:spPr>
          <a:xfrm rot="5400000" flipH="1" flipV="1">
            <a:off x="6893356" y="2620952"/>
            <a:ext cx="14287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직사각형 76"/>
          <p:cNvSpPr/>
          <p:nvPr/>
        </p:nvSpPr>
        <p:spPr>
          <a:xfrm>
            <a:off x="4821654" y="3763960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JTextComponent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036232" y="376396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AbstractButton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107274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JEditorPane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035968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5964662" y="4335464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JTextArea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6107538" y="4835530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6964794" y="4835530"/>
            <a:ext cx="85725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893488" y="4835530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JToggleButton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4964530" y="4835530"/>
            <a:ext cx="100013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JPasswordField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94" name="꺾인 연결선 93"/>
          <p:cNvCxnSpPr>
            <a:stCxn id="81" idx="0"/>
            <a:endCxn id="77" idx="2"/>
          </p:cNvCxnSpPr>
          <p:nvPr/>
        </p:nvCxnSpPr>
        <p:spPr>
          <a:xfrm rot="5400000" flipH="1" flipV="1">
            <a:off x="4839513" y="3746101"/>
            <a:ext cx="285752" cy="8929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꺾인 연결선 97"/>
          <p:cNvCxnSpPr>
            <a:stCxn id="83" idx="0"/>
            <a:endCxn id="77" idx="2"/>
          </p:cNvCxnSpPr>
          <p:nvPr/>
        </p:nvCxnSpPr>
        <p:spPr>
          <a:xfrm rot="16200000" flipV="1">
            <a:off x="5768208" y="3710381"/>
            <a:ext cx="285752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91" idx="0"/>
            <a:endCxn id="82" idx="2"/>
          </p:cNvCxnSpPr>
          <p:nvPr/>
        </p:nvCxnSpPr>
        <p:spPr>
          <a:xfrm rot="5400000" flipH="1" flipV="1">
            <a:off x="5357439" y="4728373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84" idx="0"/>
            <a:endCxn id="80" idx="2"/>
          </p:cNvCxnSpPr>
          <p:nvPr/>
        </p:nvCxnSpPr>
        <p:spPr>
          <a:xfrm rot="5400000" flipH="1" flipV="1">
            <a:off x="6625463" y="3924696"/>
            <a:ext cx="785818" cy="1035851"/>
          </a:xfrm>
          <a:prstGeom prst="bentConnector3">
            <a:avLst>
              <a:gd name="adj1" fmla="val 1547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꺾인 연결선 115"/>
          <p:cNvCxnSpPr>
            <a:stCxn id="85" idx="0"/>
            <a:endCxn id="80" idx="2"/>
          </p:cNvCxnSpPr>
          <p:nvPr/>
        </p:nvCxnSpPr>
        <p:spPr>
          <a:xfrm rot="5400000" flipH="1" flipV="1">
            <a:off x="7071951" y="4371183"/>
            <a:ext cx="785818" cy="142876"/>
          </a:xfrm>
          <a:prstGeom prst="bentConnector3">
            <a:avLst>
              <a:gd name="adj1" fmla="val 1675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86" idx="0"/>
            <a:endCxn id="80" idx="2"/>
          </p:cNvCxnSpPr>
          <p:nvPr/>
        </p:nvCxnSpPr>
        <p:spPr>
          <a:xfrm rot="16200000" flipV="1">
            <a:off x="7554158" y="4031852"/>
            <a:ext cx="785818" cy="821537"/>
          </a:xfrm>
          <a:prstGeom prst="bentConnector3">
            <a:avLst>
              <a:gd name="adj1" fmla="val 1547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화살표 연결선 121"/>
          <p:cNvCxnSpPr>
            <a:stCxn id="82" idx="0"/>
            <a:endCxn id="77" idx="2"/>
          </p:cNvCxnSpPr>
          <p:nvPr/>
        </p:nvCxnSpPr>
        <p:spPr>
          <a:xfrm flipH="1" flipV="1">
            <a:off x="5428877" y="4049712"/>
            <a:ext cx="35719" cy="2857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5393158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JMenu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49" name="직사각형 148"/>
          <p:cNvSpPr/>
          <p:nvPr/>
        </p:nvSpPr>
        <p:spPr>
          <a:xfrm>
            <a:off x="5678910" y="5621348"/>
            <a:ext cx="1214446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6393290" y="5978538"/>
            <a:ext cx="1357322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JRadioButtonMenuItem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52" name="꺾인 연결선 151"/>
          <p:cNvCxnSpPr>
            <a:stCxn id="148" idx="0"/>
            <a:endCxn id="84" idx="2"/>
          </p:cNvCxnSpPr>
          <p:nvPr/>
        </p:nvCxnSpPr>
        <p:spPr>
          <a:xfrm rot="5400000" flipH="1" flipV="1">
            <a:off x="6071819" y="4835530"/>
            <a:ext cx="142876" cy="7143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7464860" y="5264158"/>
            <a:ext cx="785818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JCheckBox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160" name="직사각형 159"/>
          <p:cNvSpPr/>
          <p:nvPr/>
        </p:nvSpPr>
        <p:spPr>
          <a:xfrm>
            <a:off x="7893488" y="5621348"/>
            <a:ext cx="928694" cy="285752"/>
          </a:xfrm>
          <a:prstGeom prst="rect">
            <a:avLst/>
          </a:prstGeom>
          <a:solidFill>
            <a:schemeClr val="bg2">
              <a:lumMod val="90000"/>
            </a:schemeClr>
          </a:solidFill>
          <a:ln w="31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err="1">
                <a:solidFill>
                  <a:schemeClr val="tx1"/>
                </a:solidFill>
                <a:latin typeface="Arial Narrow" pitchFamily="34" charset="0"/>
              </a:rPr>
              <a:t>JRadioButton</a:t>
            </a:r>
            <a:endParaRPr lang="ko-KR" altLang="en-US" sz="1000">
              <a:solidFill>
                <a:schemeClr val="tx1"/>
              </a:solidFill>
              <a:latin typeface="Arial Narrow" pitchFamily="34" charset="0"/>
            </a:endParaRPr>
          </a:p>
        </p:txBody>
      </p:sp>
      <p:cxnSp>
        <p:nvCxnSpPr>
          <p:cNvPr id="162" name="꺾인 연결선 161"/>
          <p:cNvCxnSpPr>
            <a:stCxn id="159" idx="0"/>
            <a:endCxn id="86" idx="2"/>
          </p:cNvCxnSpPr>
          <p:nvPr/>
        </p:nvCxnSpPr>
        <p:spPr>
          <a:xfrm rot="5400000" flipH="1" flipV="1">
            <a:off x="8036364" y="4942687"/>
            <a:ext cx="14287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>
            <a:stCxn id="160" idx="0"/>
            <a:endCxn id="86" idx="2"/>
          </p:cNvCxnSpPr>
          <p:nvPr/>
        </p:nvCxnSpPr>
        <p:spPr>
          <a:xfrm rot="5400000" flipH="1" flipV="1">
            <a:off x="8107802" y="5371315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6" name="그룹 255"/>
          <p:cNvGrpSpPr/>
          <p:nvPr/>
        </p:nvGrpSpPr>
        <p:grpSpPr>
          <a:xfrm>
            <a:off x="321060" y="3692522"/>
            <a:ext cx="3714776" cy="2714644"/>
            <a:chOff x="285720" y="4000504"/>
            <a:chExt cx="3714776" cy="2714644"/>
          </a:xfrm>
        </p:grpSpPr>
        <p:sp>
          <p:nvSpPr>
            <p:cNvPr id="189" name="직사각형 188"/>
            <p:cNvSpPr/>
            <p:nvPr/>
          </p:nvSpPr>
          <p:spPr>
            <a:xfrm>
              <a:off x="285720" y="4000504"/>
              <a:ext cx="3714776" cy="27146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Narrow" pitchFamily="34" charset="0"/>
              </a:endParaRPr>
            </a:p>
          </p:txBody>
        </p:sp>
        <p:sp>
          <p:nvSpPr>
            <p:cNvPr id="78" name="직사각형 77"/>
            <p:cNvSpPr/>
            <p:nvPr/>
          </p:nvSpPr>
          <p:spPr>
            <a:xfrm>
              <a:off x="428596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JLabel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1214414" y="414338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JList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6" name="직사각형 165"/>
            <p:cNvSpPr/>
            <p:nvPr/>
          </p:nvSpPr>
          <p:spPr>
            <a:xfrm>
              <a:off x="2000232" y="414338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JComboBox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7" name="직사각형 166"/>
            <p:cNvSpPr/>
            <p:nvPr/>
          </p:nvSpPr>
          <p:spPr>
            <a:xfrm>
              <a:off x="1357290" y="450057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JPanel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8" name="직사각형 167"/>
            <p:cNvSpPr/>
            <p:nvPr/>
          </p:nvSpPr>
          <p:spPr>
            <a:xfrm>
              <a:off x="428596" y="485776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JOptionPane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69" name="직사각형 168"/>
            <p:cNvSpPr/>
            <p:nvPr/>
          </p:nvSpPr>
          <p:spPr>
            <a:xfrm>
              <a:off x="2928926" y="414338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JSlider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0" name="직사각형 169"/>
            <p:cNvSpPr/>
            <p:nvPr/>
          </p:nvSpPr>
          <p:spPr>
            <a:xfrm>
              <a:off x="428596" y="450057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1357290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JTabbedPane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2357422" y="485776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JSplitPane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2214546" y="450057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JLayeredPane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428596" y="521495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JSeparator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5" name="직사각형 174"/>
            <p:cNvSpPr/>
            <p:nvPr/>
          </p:nvSpPr>
          <p:spPr>
            <a:xfrm>
              <a:off x="1428728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JRootPane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6" name="직사각형 175"/>
            <p:cNvSpPr/>
            <p:nvPr/>
          </p:nvSpPr>
          <p:spPr>
            <a:xfrm>
              <a:off x="2428860" y="521495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428596" y="557214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JMenuBar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1285852" y="5572140"/>
              <a:ext cx="714380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JToolTip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2071670" y="5572140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JPopupMenu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0" name="직사각형 179"/>
            <p:cNvSpPr/>
            <p:nvPr/>
          </p:nvSpPr>
          <p:spPr>
            <a:xfrm>
              <a:off x="3000364" y="557214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JFileChooser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1" name="직사각형 180"/>
            <p:cNvSpPr/>
            <p:nvPr/>
          </p:nvSpPr>
          <p:spPr>
            <a:xfrm>
              <a:off x="428596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JColorChooser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1428728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JTree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3" name="직사각형 182"/>
            <p:cNvSpPr/>
            <p:nvPr/>
          </p:nvSpPr>
          <p:spPr>
            <a:xfrm>
              <a:off x="2071670" y="5929330"/>
              <a:ext cx="57150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428596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JProgressBar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5" name="직사각형 184"/>
            <p:cNvSpPr/>
            <p:nvPr/>
          </p:nvSpPr>
          <p:spPr>
            <a:xfrm>
              <a:off x="2714612" y="592933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JTableHeader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428728" y="6286520"/>
              <a:ext cx="642942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JSpinner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3000364" y="6286520"/>
              <a:ext cx="928694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  <a:latin typeface="Arial Narrow" pitchFamily="34" charset="0"/>
                </a:rPr>
                <a:t>JInternalFrame</a:t>
              </a:r>
              <a:endParaRPr lang="ko-KR" altLang="en-US" sz="1000" dirty="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  <p:sp>
          <p:nvSpPr>
            <p:cNvPr id="188" name="직사각형 187"/>
            <p:cNvSpPr/>
            <p:nvPr/>
          </p:nvSpPr>
          <p:spPr>
            <a:xfrm>
              <a:off x="2143108" y="6286520"/>
              <a:ext cx="785818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err="1">
                  <a:solidFill>
                    <a:schemeClr val="tx1"/>
                  </a:solidFill>
                  <a:latin typeface="Arial Narrow" pitchFamily="34" charset="0"/>
                </a:rPr>
                <a:t>JScrollPane</a:t>
              </a:r>
              <a:endParaRPr lang="ko-KR" altLang="en-US" sz="1000">
                <a:solidFill>
                  <a:schemeClr val="tx1"/>
                </a:solidFill>
                <a:latin typeface="Arial Narrow" pitchFamily="34" charset="0"/>
              </a:endParaRPr>
            </a:p>
          </p:txBody>
        </p:sp>
      </p:grpSp>
      <p:cxnSp>
        <p:nvCxnSpPr>
          <p:cNvPr id="192" name="꺾인 연결선 191"/>
          <p:cNvCxnSpPr>
            <a:stCxn id="189" idx="0"/>
            <a:endCxn id="15" idx="2"/>
          </p:cNvCxnSpPr>
          <p:nvPr/>
        </p:nvCxnSpPr>
        <p:spPr>
          <a:xfrm rot="5400000" flipH="1" flipV="1">
            <a:off x="3214299" y="2442357"/>
            <a:ext cx="214314" cy="228601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꺾인 연결선 193"/>
          <p:cNvCxnSpPr>
            <a:stCxn id="77" idx="0"/>
            <a:endCxn id="15" idx="2"/>
          </p:cNvCxnSpPr>
          <p:nvPr/>
        </p:nvCxnSpPr>
        <p:spPr>
          <a:xfrm rot="16200000" flipV="1">
            <a:off x="4803795" y="3138877"/>
            <a:ext cx="285752" cy="964413"/>
          </a:xfrm>
          <a:prstGeom prst="bentConnector3">
            <a:avLst>
              <a:gd name="adj1" fmla="val 6054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꺾인 연결선 197"/>
          <p:cNvCxnSpPr>
            <a:stCxn id="80" idx="0"/>
            <a:endCxn id="15" idx="2"/>
          </p:cNvCxnSpPr>
          <p:nvPr/>
        </p:nvCxnSpPr>
        <p:spPr>
          <a:xfrm rot="16200000" flipV="1">
            <a:off x="5857505" y="2085167"/>
            <a:ext cx="285752" cy="3071834"/>
          </a:xfrm>
          <a:prstGeom prst="bentConnector3">
            <a:avLst>
              <a:gd name="adj1" fmla="val 6054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149" idx="0"/>
            <a:endCxn id="84" idx="2"/>
          </p:cNvCxnSpPr>
          <p:nvPr/>
        </p:nvCxnSpPr>
        <p:spPr>
          <a:xfrm rot="5400000" flipH="1" flipV="1">
            <a:off x="6143257" y="5264158"/>
            <a:ext cx="500066" cy="21431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50" idx="0"/>
            <a:endCxn id="84" idx="2"/>
          </p:cNvCxnSpPr>
          <p:nvPr/>
        </p:nvCxnSpPr>
        <p:spPr>
          <a:xfrm rot="16200000" flipV="1">
            <a:off x="6357571" y="5264158"/>
            <a:ext cx="857256" cy="571504"/>
          </a:xfrm>
          <a:prstGeom prst="bentConnector3">
            <a:avLst>
              <a:gd name="adj1" fmla="val 710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/>
          <p:cNvSpPr txBox="1"/>
          <p:nvPr/>
        </p:nvSpPr>
        <p:spPr>
          <a:xfrm>
            <a:off x="7470174" y="977878"/>
            <a:ext cx="1501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AWT </a:t>
            </a:r>
            <a:r>
              <a:rPr lang="ko-KR" altLang="en-US"/>
              <a:t>클래스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78184" y="3121018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Swing </a:t>
            </a:r>
            <a:r>
              <a:rPr lang="ko-KR" altLang="en-US"/>
              <a:t>클래스</a:t>
            </a:r>
          </a:p>
        </p:txBody>
      </p:sp>
      <p:sp>
        <p:nvSpPr>
          <p:cNvPr id="107" name="슬라이드 번호 개체 틀 10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6355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3028</TotalTime>
  <Words>1988</Words>
  <Application>Microsoft Office PowerPoint</Application>
  <PresentationFormat>화면 슬라이드 쇼(4:3)</PresentationFormat>
  <Paragraphs>661</Paragraphs>
  <Slides>35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맑은 고딕</vt:lpstr>
      <vt:lpstr>휴먼편지체</vt:lpstr>
      <vt:lpstr>Arial</vt:lpstr>
      <vt:lpstr>Arial Narrow</vt:lpstr>
      <vt:lpstr>Wingdings</vt:lpstr>
      <vt:lpstr>Wingdings 2</vt:lpstr>
      <vt:lpstr>가을</vt:lpstr>
      <vt:lpstr>PowerPoint 프레젠테이션</vt:lpstr>
      <vt:lpstr>자바의 GUI(Graphical User Interface)</vt:lpstr>
      <vt:lpstr>AWT와 Swing 패키지</vt:lpstr>
      <vt:lpstr>스윙 컴포넌트 예시</vt:lpstr>
      <vt:lpstr>PowerPoint 프레젠테이션</vt:lpstr>
      <vt:lpstr>PowerPoint 프레젠테이션</vt:lpstr>
      <vt:lpstr>PowerPoint 프레젠테이션</vt:lpstr>
      <vt:lpstr>Swing 으로 만든 GUI 프로그램 샘플</vt:lpstr>
      <vt:lpstr>GUI 라이브러리 계층 구조</vt:lpstr>
      <vt:lpstr>Swing 클래스의 특징</vt:lpstr>
      <vt:lpstr>컨테이너와 컴포넌트</vt:lpstr>
      <vt:lpstr>컨테이너와 컴포넌트의 포함관계</vt:lpstr>
      <vt:lpstr>스윙 GUI 프로그램 만들기</vt:lpstr>
      <vt:lpstr>스윙 프레임</vt:lpstr>
      <vt:lpstr>예제 9-1 : 300x300 크기의 스윙 프레임 만들기</vt:lpstr>
      <vt:lpstr>main()의 위치 </vt:lpstr>
      <vt:lpstr>프레임에 컴포넌트 붙이기</vt:lpstr>
      <vt:lpstr>예제 9-2 : 3개의 버튼 컴포넌트를 가진 스윙프레임 만들기</vt:lpstr>
      <vt:lpstr>스윙 응용프로그램의 종료</vt:lpstr>
      <vt:lpstr>main() 종료 뒤에도 프레임이 살아 있는 이유?</vt:lpstr>
      <vt:lpstr>컨테이너와 배치 개념</vt:lpstr>
      <vt:lpstr>배치 관리자 대표 유형 4 가지</vt:lpstr>
      <vt:lpstr>컨테이너와 배치관리자</vt:lpstr>
      <vt:lpstr>FlowLayout</vt:lpstr>
      <vt:lpstr>FlowLayout - 생성자와 속성 </vt:lpstr>
      <vt:lpstr>예제 9-3 : FlowLayout 배치관리자 활용</vt:lpstr>
      <vt:lpstr>BorderLayout</vt:lpstr>
      <vt:lpstr>BorderLayout 생성자와 속성</vt:lpstr>
      <vt:lpstr>BorderLayout의 사용예</vt:lpstr>
      <vt:lpstr>예제 9-4 : BorderLayout 배치관리자를 사용하는 예</vt:lpstr>
      <vt:lpstr>GridLayout</vt:lpstr>
      <vt:lpstr>GridLayout 생성자와 속성</vt:lpstr>
      <vt:lpstr>예제 9-5 : GridLayout으로 입력 폼 만들기</vt:lpstr>
      <vt:lpstr>배치관리자 없는 컨테이너</vt:lpstr>
      <vt:lpstr>예제 9-6 : 배치관리자 없는 컨테이너에 컴포넌트를 절대 위치와 크기로 지정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정경재</cp:lastModifiedBy>
  <cp:revision>172</cp:revision>
  <dcterms:created xsi:type="dcterms:W3CDTF">2011-08-27T14:53:28Z</dcterms:created>
  <dcterms:modified xsi:type="dcterms:W3CDTF">2019-11-21T07:05:13Z</dcterms:modified>
</cp:coreProperties>
</file>